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Lst>
  <p:notesMasterIdLst>
    <p:notesMasterId r:id="rId24"/>
  </p:notesMasterIdLst>
  <p:sldIdLst>
    <p:sldId id="256" r:id="rId2"/>
    <p:sldId id="260" r:id="rId3"/>
    <p:sldId id="261" r:id="rId4"/>
    <p:sldId id="262" r:id="rId5"/>
    <p:sldId id="263" r:id="rId6"/>
    <p:sldId id="264" r:id="rId7"/>
    <p:sldId id="275" r:id="rId8"/>
    <p:sldId id="269" r:id="rId9"/>
    <p:sldId id="276" r:id="rId10"/>
    <p:sldId id="277" r:id="rId11"/>
    <p:sldId id="278" r:id="rId12"/>
    <p:sldId id="279" r:id="rId13"/>
    <p:sldId id="280" r:id="rId14"/>
    <p:sldId id="286" r:id="rId15"/>
    <p:sldId id="287" r:id="rId16"/>
    <p:sldId id="288" r:id="rId17"/>
    <p:sldId id="289" r:id="rId18"/>
    <p:sldId id="283" r:id="rId19"/>
    <p:sldId id="284" r:id="rId20"/>
    <p:sldId id="285" r:id="rId21"/>
    <p:sldId id="274" r:id="rId22"/>
    <p:sldId id="259"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87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68"/>
    <p:restoredTop sz="73428"/>
  </p:normalViewPr>
  <p:slideViewPr>
    <p:cSldViewPr snapToGrid="0" snapToObjects="1">
      <p:cViewPr varScale="1">
        <p:scale>
          <a:sx n="79" d="100"/>
          <a:sy n="79" d="100"/>
        </p:scale>
        <p:origin x="216" y="28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50"/>
      <c:rotY val="0"/>
      <c:depthPercent val="100"/>
      <c:rAngAx val="0"/>
      <c:perspective val="6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9.4135646256932076E-2"/>
          <c:y val="7.620624894046242E-2"/>
          <c:w val="0.90586435374306795"/>
          <c:h val="0.60129449965590398"/>
        </c:manualLayout>
      </c:layout>
      <c:pie3DChart>
        <c:varyColors val="1"/>
        <c:ser>
          <c:idx val="0"/>
          <c:order val="0"/>
          <c:tx>
            <c:strRef>
              <c:f>Sheet1!$B$1</c:f>
              <c:strCache>
                <c:ptCount val="1"/>
                <c:pt idx="0">
                  <c:v>Sales</c:v>
                </c:pt>
              </c:strCache>
            </c:strRef>
          </c:tx>
          <c:dPt>
            <c:idx val="0"/>
            <c:bubble3D val="0"/>
            <c:spPr>
              <a:solidFill>
                <a:schemeClr val="accent1"/>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3-C731-B548-A56D-6AE79405CFAB}"/>
              </c:ext>
            </c:extLst>
          </c:dPt>
          <c:dPt>
            <c:idx val="1"/>
            <c:bubble3D val="0"/>
            <c:spPr>
              <a:solidFill>
                <a:schemeClr val="accent2"/>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1-C731-B548-A56D-6AE79405CFAB}"/>
              </c:ext>
            </c:extLst>
          </c:dPt>
          <c:dPt>
            <c:idx val="2"/>
            <c:bubble3D val="0"/>
            <c:spPr>
              <a:solidFill>
                <a:schemeClr val="accent3"/>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2-C731-B548-A56D-6AE79405CFAB}"/>
              </c:ext>
            </c:extLst>
          </c:dPt>
          <c:dPt>
            <c:idx val="3"/>
            <c:bubble3D val="0"/>
            <c:spPr>
              <a:solidFill>
                <a:schemeClr val="accent4"/>
              </a:solidFill>
              <a:ln>
                <a:noFill/>
              </a:ln>
              <a:effectLst>
                <a:outerShdw blurRad="88900" sx="102000" sy="102000" algn="ctr" rotWithShape="0">
                  <a:prstClr val="black">
                    <a:alpha val="20000"/>
                  </a:prstClr>
                </a:outerShdw>
              </a:effectLst>
              <a:scene3d>
                <a:camera prst="orthographicFront"/>
                <a:lightRig rig="threePt" dir="t"/>
              </a:scene3d>
              <a:sp3d prstMaterial="matte"/>
            </c:spPr>
          </c:dPt>
          <c:dLbls>
            <c:dLbl>
              <c:idx val="0"/>
              <c:tx>
                <c:rich>
                  <a:bodyPr/>
                  <a:lstStyle/>
                  <a:p>
                    <a:fld id="{B939D8DF-8852-5243-B8F8-B1D8F47D4A79}" type="VALUE">
                      <a:rPr lang="en-US"/>
                      <a:pPr/>
                      <a:t>[VALUE]</a:t>
                    </a:fld>
                    <a:r>
                      <a:rPr lang="en-US" baseline="0"/>
                      <a:t>, </a:t>
                    </a:r>
                  </a:p>
                </c:rich>
              </c:tx>
              <c:dLblPos val="inEnd"/>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C731-B548-A56D-6AE79405CFAB}"/>
                </c:ext>
              </c:extLst>
            </c:dLbl>
            <c:dLbl>
              <c:idx val="1"/>
              <c:tx>
                <c:rich>
                  <a:bodyPr/>
                  <a:lstStyle/>
                  <a:p>
                    <a:fld id="{A0AE22F4-A99E-5741-84CB-8D4364635AFA}" type="VALUE">
                      <a:rPr lang="en-US"/>
                      <a:pPr/>
                      <a:t>[VALUE]</a:t>
                    </a:fld>
                    <a:r>
                      <a:rPr lang="en-US" baseline="0" dirty="0"/>
                      <a:t>, </a:t>
                    </a:r>
                  </a:p>
                </c:rich>
              </c:tx>
              <c:dLblPos val="inEnd"/>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731-B548-A56D-6AE79405CFAB}"/>
                </c:ext>
              </c:extLst>
            </c:dLbl>
            <c:dLbl>
              <c:idx val="2"/>
              <c:tx>
                <c:rich>
                  <a:bodyPr/>
                  <a:lstStyle/>
                  <a:p>
                    <a:fld id="{2D6D639D-DC2F-F044-ABBC-FF417DA144CE}" type="VALUE">
                      <a:rPr lang="en-US"/>
                      <a:pPr/>
                      <a:t>[VALUE]</a:t>
                    </a:fld>
                    <a:r>
                      <a:rPr lang="en-US" baseline="0"/>
                      <a:t>, </a:t>
                    </a:r>
                  </a:p>
                </c:rich>
              </c:tx>
              <c:dLblPos val="inEnd"/>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C731-B548-A56D-6AE79405CFAB}"/>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Sheet1!$A$2:$A$5</c:f>
              <c:strCache>
                <c:ptCount val="3"/>
                <c:pt idx="0">
                  <c:v>ზოგად საბიუჯეტო შენატანები</c:v>
                </c:pt>
                <c:pt idx="1">
                  <c:v>სავალდებულო სადაზღვევო შენატანი</c:v>
                </c:pt>
                <c:pt idx="2">
                  <c:v>დაფინანსების შერეულ მოდელი</c:v>
                </c:pt>
              </c:strCache>
            </c:strRef>
          </c:cat>
          <c:val>
            <c:numRef>
              <c:f>Sheet1!$B$2:$B$5</c:f>
              <c:numCache>
                <c:formatCode>0%</c:formatCode>
                <c:ptCount val="4"/>
                <c:pt idx="0">
                  <c:v>0.63</c:v>
                </c:pt>
                <c:pt idx="1">
                  <c:v>0.19</c:v>
                </c:pt>
                <c:pt idx="2">
                  <c:v>0.18</c:v>
                </c:pt>
              </c:numCache>
            </c:numRef>
          </c:val>
          <c:extLst>
            <c:ext xmlns:c16="http://schemas.microsoft.com/office/drawing/2014/chart" uri="{C3380CC4-5D6E-409C-BE32-E72D297353CC}">
              <c16:uniqueId val="{00000000-C731-B548-A56D-6AE79405CFAB}"/>
            </c:ext>
          </c:extLst>
        </c:ser>
        <c:dLbls>
          <c:dLblPos val="inEnd"/>
          <c:showLegendKey val="0"/>
          <c:showVal val="0"/>
          <c:showCatName val="0"/>
          <c:showSerName val="0"/>
          <c:showPercent val="1"/>
          <c:showBubbleSize val="0"/>
          <c:showLeaderLines val="1"/>
        </c:dLbls>
      </c:pie3DChart>
      <c:spPr>
        <a:noFill/>
        <a:ln>
          <a:noFill/>
        </a:ln>
        <a:effectLst/>
      </c:spPr>
    </c:plotArea>
    <c:legend>
      <c:legendPos val="b"/>
      <c:overlay val="0"/>
      <c:spPr>
        <a:solidFill>
          <a:schemeClr val="lt1">
            <a:alpha val="78000"/>
          </a:schemeClr>
        </a:solidFill>
        <a:ln>
          <a:noFill/>
        </a:ln>
        <a:effectLst/>
      </c:spPr>
      <c:txPr>
        <a:bodyPr rot="0" spcFirstLastPara="1" vertOverflow="ellipsis" vert="horz" wrap="square" anchor="ctr" anchorCtr="1"/>
        <a:lstStyle/>
        <a:p>
          <a:pPr>
            <a:defRPr sz="1600" b="0" i="0" u="none" strike="noStrike" kern="1200" baseline="0">
              <a:solidFill>
                <a:schemeClr val="dk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lumMod val="95000"/>
        </a:schemeClr>
      </a:fgClr>
      <a:bgClr>
        <a:schemeClr val="lt1"/>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50"/>
      <c:rotY val="0"/>
      <c:depthPercent val="100"/>
      <c:rAngAx val="0"/>
      <c:perspective val="6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0"/>
          <c:w val="1"/>
          <c:h val="0.68253904203777649"/>
        </c:manualLayout>
      </c:layout>
      <c:pie3DChart>
        <c:varyColors val="1"/>
        <c:ser>
          <c:idx val="0"/>
          <c:order val="0"/>
          <c:tx>
            <c:strRef>
              <c:f>Sheet1!$B$1</c:f>
              <c:strCache>
                <c:ptCount val="1"/>
                <c:pt idx="0">
                  <c:v>Sales</c:v>
                </c:pt>
              </c:strCache>
            </c:strRef>
          </c:tx>
          <c:dPt>
            <c:idx val="0"/>
            <c:bubble3D val="0"/>
            <c:spPr>
              <a:solidFill>
                <a:schemeClr val="accent1"/>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1-E15C-4342-9CD7-E6CB641FD294}"/>
              </c:ext>
            </c:extLst>
          </c:dPt>
          <c:dPt>
            <c:idx val="1"/>
            <c:bubble3D val="0"/>
            <c:explosion val="15"/>
            <c:spPr>
              <a:solidFill>
                <a:schemeClr val="accent2"/>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3-E15C-4342-9CD7-E6CB641FD294}"/>
              </c:ext>
            </c:extLst>
          </c:dPt>
          <c:dPt>
            <c:idx val="2"/>
            <c:bubble3D val="0"/>
            <c:spPr>
              <a:solidFill>
                <a:schemeClr val="accent3"/>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5-E15C-4342-9CD7-E6CB641FD294}"/>
              </c:ext>
            </c:extLst>
          </c:dPt>
          <c:dPt>
            <c:idx val="3"/>
            <c:bubble3D val="0"/>
            <c:spPr>
              <a:solidFill>
                <a:schemeClr val="accent4"/>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7-E15C-4342-9CD7-E6CB641FD294}"/>
              </c:ext>
            </c:extLst>
          </c:dPt>
          <c:dLbls>
            <c:dLbl>
              <c:idx val="0"/>
              <c:tx>
                <c:rich>
                  <a:bodyPr/>
                  <a:lstStyle/>
                  <a:p>
                    <a:fld id="{B939D8DF-8852-5243-B8F8-B1D8F47D4A79}" type="VALUE">
                      <a:rPr lang="en-US"/>
                      <a:pPr/>
                      <a:t>[VALUE]</a:t>
                    </a:fld>
                    <a:r>
                      <a:rPr lang="en-US" baseline="0"/>
                      <a:t>, </a:t>
                    </a:r>
                  </a:p>
                </c:rich>
              </c:tx>
              <c:dLblPos val="inEnd"/>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E15C-4342-9CD7-E6CB641FD294}"/>
                </c:ext>
              </c:extLst>
            </c:dLbl>
            <c:dLbl>
              <c:idx val="1"/>
              <c:tx>
                <c:rich>
                  <a:bodyPr/>
                  <a:lstStyle/>
                  <a:p>
                    <a:fld id="{A0AE22F4-A99E-5741-84CB-8D4364635AFA}" type="VALUE">
                      <a:rPr lang="en-US"/>
                      <a:pPr/>
                      <a:t>[VALUE]</a:t>
                    </a:fld>
                    <a:r>
                      <a:rPr lang="en-US" baseline="0"/>
                      <a:t>, </a:t>
                    </a:r>
                  </a:p>
                </c:rich>
              </c:tx>
              <c:dLblPos val="inEnd"/>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E15C-4342-9CD7-E6CB641FD294}"/>
                </c:ext>
              </c:extLst>
            </c:dLbl>
            <c:dLbl>
              <c:idx val="2"/>
              <c:tx>
                <c:rich>
                  <a:bodyPr/>
                  <a:lstStyle/>
                  <a:p>
                    <a:fld id="{2D6D639D-DC2F-F044-ABBC-FF417DA144CE}" type="VALUE">
                      <a:rPr lang="en-US"/>
                      <a:pPr/>
                      <a:t>[VALUE]</a:t>
                    </a:fld>
                    <a:r>
                      <a:rPr lang="en-US" baseline="0"/>
                      <a:t>, </a:t>
                    </a:r>
                  </a:p>
                </c:rich>
              </c:tx>
              <c:dLblPos val="inEnd"/>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E15C-4342-9CD7-E6CB641FD294}"/>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სახელმწიფო შემსყიდველი </c:v>
                </c:pt>
                <c:pt idx="1">
                  <c:v>კერძო შემსყიდველი </c:v>
                </c:pt>
                <c:pt idx="2">
                  <c:v>შერეული მოდელი</c:v>
                </c:pt>
                <c:pt idx="3">
                  <c:v> სულ ერთია რომელი მოდელი იქნება</c:v>
                </c:pt>
              </c:strCache>
            </c:strRef>
          </c:cat>
          <c:val>
            <c:numRef>
              <c:f>Sheet1!$B$2:$B$5</c:f>
              <c:numCache>
                <c:formatCode>0%</c:formatCode>
                <c:ptCount val="4"/>
                <c:pt idx="0">
                  <c:v>0.31</c:v>
                </c:pt>
                <c:pt idx="1">
                  <c:v>0.44</c:v>
                </c:pt>
                <c:pt idx="2">
                  <c:v>0.19</c:v>
                </c:pt>
                <c:pt idx="3">
                  <c:v>0.06</c:v>
                </c:pt>
              </c:numCache>
            </c:numRef>
          </c:val>
          <c:extLst>
            <c:ext xmlns:c16="http://schemas.microsoft.com/office/drawing/2014/chart" uri="{C3380CC4-5D6E-409C-BE32-E72D297353CC}">
              <c16:uniqueId val="{00000008-E15C-4342-9CD7-E6CB641FD294}"/>
            </c:ext>
          </c:extLst>
        </c:ser>
        <c:dLbls>
          <c:dLblPos val="inEnd"/>
          <c:showLegendKey val="0"/>
          <c:showVal val="0"/>
          <c:showCatName val="0"/>
          <c:showSerName val="0"/>
          <c:showPercent val="1"/>
          <c:showBubbleSize val="0"/>
          <c:showLeaderLines val="1"/>
        </c:dLbls>
      </c:pie3DChart>
      <c:spPr>
        <a:noFill/>
        <a:ln>
          <a:noFill/>
        </a:ln>
        <a:effectLst/>
      </c:spPr>
    </c:plotArea>
    <c:legend>
      <c:legendPos val="b"/>
      <c:overlay val="0"/>
      <c:spPr>
        <a:solidFill>
          <a:schemeClr val="lt1">
            <a:alpha val="78000"/>
          </a:schemeClr>
        </a:solidFill>
        <a:ln>
          <a:noFill/>
        </a:ln>
        <a:effectLst/>
      </c:spPr>
      <c:txPr>
        <a:bodyPr rot="0" spcFirstLastPara="1" vertOverflow="ellipsis" vert="horz" wrap="square" anchor="ctr" anchorCtr="1"/>
        <a:lstStyle/>
        <a:p>
          <a:pPr>
            <a:defRPr sz="1600" b="0" i="0" u="none" strike="noStrike" kern="1200" baseline="0">
              <a:solidFill>
                <a:schemeClr val="dk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lumMod val="95000"/>
        </a:schemeClr>
      </a:fgClr>
      <a:bgClr>
        <a:schemeClr val="lt1"/>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50"/>
      <c:rotY val="0"/>
      <c:depthPercent val="100"/>
      <c:rAngAx val="0"/>
      <c:perspective val="6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7.620624894046242E-2"/>
          <c:w val="1"/>
          <c:h val="0.69503820240421832"/>
        </c:manualLayout>
      </c:layout>
      <c:pie3DChart>
        <c:varyColors val="1"/>
        <c:ser>
          <c:idx val="0"/>
          <c:order val="0"/>
          <c:tx>
            <c:strRef>
              <c:f>Sheet1!$B$1</c:f>
              <c:strCache>
                <c:ptCount val="1"/>
                <c:pt idx="0">
                  <c:v>Sales</c:v>
                </c:pt>
              </c:strCache>
            </c:strRef>
          </c:tx>
          <c:dPt>
            <c:idx val="0"/>
            <c:bubble3D val="0"/>
            <c:explosion val="22"/>
            <c:spPr>
              <a:solidFill>
                <a:schemeClr val="accent1"/>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1-E15C-4342-9CD7-E6CB641FD294}"/>
              </c:ext>
            </c:extLst>
          </c:dPt>
          <c:dPt>
            <c:idx val="1"/>
            <c:bubble3D val="0"/>
            <c:spPr>
              <a:solidFill>
                <a:schemeClr val="accent2"/>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3-E15C-4342-9CD7-E6CB641FD294}"/>
              </c:ext>
            </c:extLst>
          </c:dPt>
          <c:dPt>
            <c:idx val="2"/>
            <c:bubble3D val="0"/>
            <c:spPr>
              <a:solidFill>
                <a:schemeClr val="accent3"/>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5-E15C-4342-9CD7-E6CB641FD294}"/>
              </c:ext>
            </c:extLst>
          </c:dPt>
          <c:dPt>
            <c:idx val="3"/>
            <c:bubble3D val="0"/>
            <c:spPr>
              <a:solidFill>
                <a:schemeClr val="accent4"/>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7-E15C-4342-9CD7-E6CB641FD294}"/>
              </c:ext>
            </c:extLst>
          </c:dPt>
          <c:dLbls>
            <c:dLbl>
              <c:idx val="0"/>
              <c:tx>
                <c:rich>
                  <a:bodyPr/>
                  <a:lstStyle/>
                  <a:p>
                    <a:fld id="{B939D8DF-8852-5243-B8F8-B1D8F47D4A79}" type="VALUE">
                      <a:rPr lang="en-US"/>
                      <a:pPr/>
                      <a:t>[VALUE]</a:t>
                    </a:fld>
                    <a:r>
                      <a:rPr lang="en-US" baseline="0"/>
                      <a:t>, </a:t>
                    </a:r>
                  </a:p>
                </c:rich>
              </c:tx>
              <c:dLblPos val="inEnd"/>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E15C-4342-9CD7-E6CB641FD294}"/>
                </c:ext>
              </c:extLst>
            </c:dLbl>
            <c:dLbl>
              <c:idx val="1"/>
              <c:tx>
                <c:rich>
                  <a:bodyPr/>
                  <a:lstStyle/>
                  <a:p>
                    <a:fld id="{A0AE22F4-A99E-5741-84CB-8D4364635AFA}" type="VALUE">
                      <a:rPr lang="en-US"/>
                      <a:pPr/>
                      <a:t>[VALUE]</a:t>
                    </a:fld>
                    <a:r>
                      <a:rPr lang="en-US" baseline="0"/>
                      <a:t>, </a:t>
                    </a:r>
                  </a:p>
                </c:rich>
              </c:tx>
              <c:dLblPos val="inEnd"/>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E15C-4342-9CD7-E6CB641FD294}"/>
                </c:ext>
              </c:extLst>
            </c:dLbl>
            <c:dLbl>
              <c:idx val="2"/>
              <c:tx>
                <c:rich>
                  <a:bodyPr/>
                  <a:lstStyle/>
                  <a:p>
                    <a:fld id="{2D6D639D-DC2F-F044-ABBC-FF417DA144CE}" type="VALUE">
                      <a:rPr lang="en-US"/>
                      <a:pPr/>
                      <a:t>[VALUE]</a:t>
                    </a:fld>
                    <a:r>
                      <a:rPr lang="en-US" baseline="0"/>
                      <a:t>, </a:t>
                    </a:r>
                  </a:p>
                </c:rich>
              </c:tx>
              <c:dLblPos val="inEnd"/>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E15C-4342-9CD7-E6CB641FD294}"/>
                </c:ext>
              </c:extLst>
            </c:dLbl>
            <c:dLbl>
              <c:idx val="3"/>
              <c:tx>
                <c:rich>
                  <a:bodyPr/>
                  <a:lstStyle/>
                  <a:p>
                    <a:fld id="{125930AD-C344-2E4E-B0B3-54C35E2E17C9}" type="VALUE">
                      <a:rPr lang="en-US"/>
                      <a:pPr/>
                      <a:t>[VALUE]</a:t>
                    </a:fld>
                    <a:r>
                      <a:rPr lang="en-US" baseline="0"/>
                      <a:t>, </a:t>
                    </a:r>
                  </a:p>
                </c:rich>
              </c:tx>
              <c:dLblPos val="inEnd"/>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E15C-4342-9CD7-E6CB641FD294}"/>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სახელმწიფო შემსყიდველი </c:v>
                </c:pt>
                <c:pt idx="1">
                  <c:v>კერძო შემსყიდველი </c:v>
                </c:pt>
                <c:pt idx="2">
                  <c:v>შერეული მოდელი</c:v>
                </c:pt>
                <c:pt idx="3">
                  <c:v> სულ ერთია რომელი მოდელი იქნება</c:v>
                </c:pt>
              </c:strCache>
            </c:strRef>
          </c:cat>
          <c:val>
            <c:numRef>
              <c:f>Sheet1!$B$2:$B$5</c:f>
              <c:numCache>
                <c:formatCode>0%</c:formatCode>
                <c:ptCount val="4"/>
                <c:pt idx="0">
                  <c:v>0.31</c:v>
                </c:pt>
                <c:pt idx="1">
                  <c:v>0.44</c:v>
                </c:pt>
                <c:pt idx="2">
                  <c:v>0.19</c:v>
                </c:pt>
                <c:pt idx="3">
                  <c:v>0.06</c:v>
                </c:pt>
              </c:numCache>
            </c:numRef>
          </c:val>
          <c:extLst>
            <c:ext xmlns:c16="http://schemas.microsoft.com/office/drawing/2014/chart" uri="{C3380CC4-5D6E-409C-BE32-E72D297353CC}">
              <c16:uniqueId val="{00000008-E15C-4342-9CD7-E6CB641FD294}"/>
            </c:ext>
          </c:extLst>
        </c:ser>
        <c:dLbls>
          <c:dLblPos val="inEnd"/>
          <c:showLegendKey val="0"/>
          <c:showVal val="0"/>
          <c:showCatName val="0"/>
          <c:showSerName val="0"/>
          <c:showPercent val="1"/>
          <c:showBubbleSize val="0"/>
          <c:showLeaderLines val="1"/>
        </c:dLbls>
      </c:pie3DChart>
      <c:spPr>
        <a:noFill/>
        <a:ln>
          <a:noFill/>
        </a:ln>
        <a:effectLst/>
      </c:spPr>
    </c:plotArea>
    <c:legend>
      <c:legendPos val="b"/>
      <c:overlay val="0"/>
      <c:spPr>
        <a:solidFill>
          <a:schemeClr val="lt1">
            <a:alpha val="78000"/>
          </a:schemeClr>
        </a:solidFill>
        <a:ln>
          <a:noFill/>
        </a:ln>
        <a:effectLst/>
      </c:spPr>
      <c:txPr>
        <a:bodyPr rot="0" spcFirstLastPara="1" vertOverflow="ellipsis" vert="horz" wrap="square" anchor="ctr" anchorCtr="1"/>
        <a:lstStyle/>
        <a:p>
          <a:pPr>
            <a:defRPr sz="1600" b="0" i="0" u="none" strike="noStrike" kern="1200" baseline="0">
              <a:solidFill>
                <a:schemeClr val="dk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lumMod val="95000"/>
        </a:schemeClr>
      </a:fgClr>
      <a:bgClr>
        <a:schemeClr val="lt1"/>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50"/>
      <c:rotY val="160"/>
      <c:depthPercent val="100"/>
      <c:rAngAx val="0"/>
      <c:perspective val="6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9.4135646256932076E-2"/>
          <c:y val="7.620624894046242E-2"/>
          <c:w val="0.90586435374306795"/>
          <c:h val="0.60129449965590398"/>
        </c:manualLayout>
      </c:layout>
      <c:pie3DChart>
        <c:varyColors val="1"/>
        <c:ser>
          <c:idx val="0"/>
          <c:order val="0"/>
          <c:tx>
            <c:strRef>
              <c:f>Sheet1!$B$1</c:f>
              <c:strCache>
                <c:ptCount val="1"/>
                <c:pt idx="0">
                  <c:v>Sales</c:v>
                </c:pt>
              </c:strCache>
            </c:strRef>
          </c:tx>
          <c:dPt>
            <c:idx val="0"/>
            <c:bubble3D val="0"/>
            <c:spPr>
              <a:solidFill>
                <a:schemeClr val="accent1"/>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1-C07A-9A4F-BA09-2D07D590BEE5}"/>
              </c:ext>
            </c:extLst>
          </c:dPt>
          <c:dPt>
            <c:idx val="1"/>
            <c:bubble3D val="0"/>
            <c:spPr>
              <a:solidFill>
                <a:schemeClr val="accent2"/>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3-C07A-9A4F-BA09-2D07D590BEE5}"/>
              </c:ext>
            </c:extLst>
          </c:dPt>
          <c:dPt>
            <c:idx val="2"/>
            <c:bubble3D val="0"/>
            <c:spPr>
              <a:solidFill>
                <a:schemeClr val="accent3"/>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5-C07A-9A4F-BA09-2D07D590BEE5}"/>
              </c:ext>
            </c:extLst>
          </c:dPt>
          <c:dPt>
            <c:idx val="3"/>
            <c:bubble3D val="0"/>
            <c:spPr>
              <a:solidFill>
                <a:schemeClr val="accent4"/>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7-C07A-9A4F-BA09-2D07D590BEE5}"/>
              </c:ext>
            </c:extLst>
          </c:dPt>
          <c:dLbls>
            <c:dLbl>
              <c:idx val="0"/>
              <c:tx>
                <c:rich>
                  <a:bodyPr/>
                  <a:lstStyle/>
                  <a:p>
                    <a:fld id="{B939D8DF-8852-5243-B8F8-B1D8F47D4A79}" type="VALUE">
                      <a:rPr lang="en-US"/>
                      <a:pPr/>
                      <a:t>[VALUE]</a:t>
                    </a:fld>
                    <a:r>
                      <a:rPr lang="en-US" baseline="0"/>
                      <a:t>, </a:t>
                    </a:r>
                  </a:p>
                </c:rich>
              </c:tx>
              <c:dLblPos val="inEnd"/>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07A-9A4F-BA09-2D07D590BEE5}"/>
                </c:ext>
              </c:extLst>
            </c:dLbl>
            <c:dLbl>
              <c:idx val="1"/>
              <c:tx>
                <c:rich>
                  <a:bodyPr/>
                  <a:lstStyle/>
                  <a:p>
                    <a:fld id="{A0AE22F4-A99E-5741-84CB-8D4364635AFA}" type="VALUE">
                      <a:rPr lang="en-US"/>
                      <a:pPr/>
                      <a:t>[VALUE]</a:t>
                    </a:fld>
                    <a:r>
                      <a:rPr lang="en-US" baseline="0"/>
                      <a:t>, </a:t>
                    </a:r>
                  </a:p>
                </c:rich>
              </c:tx>
              <c:dLblPos val="inEnd"/>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C07A-9A4F-BA09-2D07D590BEE5}"/>
                </c:ext>
              </c:extLst>
            </c:dLbl>
            <c:dLbl>
              <c:idx val="2"/>
              <c:tx>
                <c:rich>
                  <a:bodyPr/>
                  <a:lstStyle/>
                  <a:p>
                    <a:fld id="{2D6D639D-DC2F-F044-ABBC-FF417DA144CE}" type="VALUE">
                      <a:rPr lang="en-US"/>
                      <a:pPr/>
                      <a:t>[VALUE]</a:t>
                    </a:fld>
                    <a:r>
                      <a:rPr lang="en-US" baseline="0"/>
                      <a:t>, </a:t>
                    </a:r>
                  </a:p>
                </c:rich>
              </c:tx>
              <c:dLblPos val="inEnd"/>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C07A-9A4F-BA09-2D07D590BEE5}"/>
                </c:ext>
              </c:extLst>
            </c:dLbl>
            <c:dLbl>
              <c:idx val="3"/>
              <c:tx>
                <c:rich>
                  <a:bodyPr/>
                  <a:lstStyle/>
                  <a:p>
                    <a:fld id="{ACFCD8EA-EE70-8C4B-A165-BBC9B3360D22}" type="VALUE">
                      <a:rPr lang="en-US"/>
                      <a:pPr/>
                      <a:t>[VALUE]</a:t>
                    </a:fld>
                    <a:r>
                      <a:rPr lang="en-US" baseline="0"/>
                      <a:t>, </a:t>
                    </a:r>
                  </a:p>
                </c:rich>
              </c:tx>
              <c:dLblPos val="inEnd"/>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C07A-9A4F-BA09-2D07D590BEE5}"/>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სახელმწიფო შემსყიდველი </c:v>
                </c:pt>
                <c:pt idx="1">
                  <c:v>კერძო შემსყიდველი </c:v>
                </c:pt>
                <c:pt idx="2">
                  <c:v>შერეული მოდელი</c:v>
                </c:pt>
                <c:pt idx="3">
                  <c:v> სულ ერთია რომელი მოდელი იქნება</c:v>
                </c:pt>
              </c:strCache>
            </c:strRef>
          </c:cat>
          <c:val>
            <c:numRef>
              <c:f>Sheet1!$B$2:$B$5</c:f>
              <c:numCache>
                <c:formatCode>0%</c:formatCode>
                <c:ptCount val="4"/>
                <c:pt idx="0">
                  <c:v>0.31</c:v>
                </c:pt>
                <c:pt idx="1">
                  <c:v>0.44</c:v>
                </c:pt>
                <c:pt idx="2">
                  <c:v>0.19</c:v>
                </c:pt>
                <c:pt idx="3">
                  <c:v>0.06</c:v>
                </c:pt>
              </c:numCache>
            </c:numRef>
          </c:val>
          <c:extLst>
            <c:ext xmlns:c16="http://schemas.microsoft.com/office/drawing/2014/chart" uri="{C3380CC4-5D6E-409C-BE32-E72D297353CC}">
              <c16:uniqueId val="{00000008-C07A-9A4F-BA09-2D07D590BEE5}"/>
            </c:ext>
          </c:extLst>
        </c:ser>
        <c:dLbls>
          <c:dLblPos val="inEnd"/>
          <c:showLegendKey val="0"/>
          <c:showVal val="0"/>
          <c:showCatName val="0"/>
          <c:showSerName val="0"/>
          <c:showPercent val="1"/>
          <c:showBubbleSize val="0"/>
          <c:showLeaderLines val="1"/>
        </c:dLbls>
      </c:pie3DChart>
      <c:spPr>
        <a:noFill/>
        <a:ln>
          <a:noFill/>
        </a:ln>
        <a:effectLst/>
      </c:spPr>
    </c:plotArea>
    <c:legend>
      <c:legendPos val="b"/>
      <c:overlay val="0"/>
      <c:spPr>
        <a:solidFill>
          <a:schemeClr val="lt1">
            <a:alpha val="78000"/>
          </a:schemeClr>
        </a:solidFill>
        <a:ln>
          <a:noFill/>
        </a:ln>
        <a:effectLst/>
      </c:spPr>
      <c:txPr>
        <a:bodyPr rot="0" spcFirstLastPara="1" vertOverflow="ellipsis" vert="horz" wrap="square" anchor="ctr" anchorCtr="1"/>
        <a:lstStyle/>
        <a:p>
          <a:pPr>
            <a:defRPr sz="1600" b="0" i="0" u="none" strike="noStrike" kern="1200" baseline="0">
              <a:solidFill>
                <a:schemeClr val="dk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lumMod val="95000"/>
        </a:schemeClr>
      </a:fgClr>
      <a:bgClr>
        <a:schemeClr val="lt1"/>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4BA873-891C-3D43-97F0-4EACA3D6FD3B}" type="datetimeFigureOut">
              <a:rPr lang="en-US" smtClean="0"/>
              <a:t>3/6/20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472A9C-2FF4-B74D-847B-EEFB17E72123}" type="slidenum">
              <a:rPr lang="en-US" smtClean="0"/>
              <a:t>‹#›</a:t>
            </a:fld>
            <a:endParaRPr lang="en-US"/>
          </a:p>
        </p:txBody>
      </p:sp>
    </p:spTree>
    <p:extLst>
      <p:ext uri="{BB962C8B-B14F-4D97-AF65-F5344CB8AC3E}">
        <p14:creationId xmlns:p14="http://schemas.microsoft.com/office/powerpoint/2010/main" val="2982573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a:solidFill>
                  <a:schemeClr val="tx1"/>
                </a:solidFill>
                <a:effectLst/>
                <a:latin typeface="+mn-lt"/>
                <a:ea typeface="+mn-ea"/>
                <a:cs typeface="+mn-cs"/>
              </a:rPr>
              <a:t>კვლევაში მოწილეთა შეჯერებული განმარტებით, სამედიცინო დახმარებით უნივერსალური მოცვა, ეს არის ქვეყნის ჯანდაცვის სისტემის პასუხისმგებლობა, რომ ყველა ადამიანს, მიუხედავად თავისი შემოსავლისა, სოციალური ფენისა, რეგილიური მრწამსისა და ა.შ, ჰქონდეს თანაბარი ხელმისაწვდომობა ბაზისურ სამედიცინო სერვისებზე.</a:t>
            </a:r>
            <a:endParaRPr lang="en-US" sz="1200" kern="1200" dirty="0">
              <a:solidFill>
                <a:schemeClr val="tx1"/>
              </a:solidFill>
              <a:effectLst/>
              <a:latin typeface="+mn-lt"/>
              <a:ea typeface="+mn-ea"/>
              <a:cs typeface="+mn-cs"/>
            </a:endParaRPr>
          </a:p>
          <a:p>
            <a:r>
              <a:rPr lang="ka-GE" sz="1200" kern="1200" dirty="0">
                <a:solidFill>
                  <a:schemeClr val="tx1"/>
                </a:solidFill>
                <a:effectLst/>
                <a:latin typeface="+mn-lt"/>
                <a:ea typeface="+mn-ea"/>
                <a:cs typeface="+mn-cs"/>
              </a:rPr>
              <a:t>ექსპერტთა შეხედულებით, უნივერსალიზმი არ ნიშნავს, რომ ყველანაირ საჭიროებას უნდა ფარავდეს სახელმწიფო ბიუჯეტი. აქ უნდა იყოს ჯანდაცვის რისკების სწორი გადანაწილება. მნიშვნელოვანია განისაზღვროს ვალდებულებები, როგორც სახელმწიფოს მხრიდან, ისე ინდივიდუალური ადამიანის მხრიდან ჯანდაცვაზე რისკების გადანაწილების კუთხით და ფინანსური პასუხისმგებლობებიც  შესაბამისად გადანაწილდეს.</a:t>
            </a:r>
            <a:endParaRPr lang="en-US" sz="1200" kern="1200" dirty="0">
              <a:solidFill>
                <a:schemeClr val="tx1"/>
              </a:solidFill>
              <a:effectLst/>
              <a:latin typeface="+mn-lt"/>
              <a:ea typeface="+mn-ea"/>
              <a:cs typeface="+mn-cs"/>
            </a:endParaRPr>
          </a:p>
          <a:p>
            <a:r>
              <a:rPr lang="ka-GE" sz="1200" kern="1200" dirty="0">
                <a:solidFill>
                  <a:schemeClr val="tx1"/>
                </a:solidFill>
                <a:effectLst/>
                <a:latin typeface="+mn-lt"/>
                <a:ea typeface="+mn-ea"/>
                <a:cs typeface="+mn-cs"/>
              </a:rPr>
              <a:t>ექსპერტთა 2/3 თანხმდება, რომ საქართველოში მცდელობა და სურვილი არის, რომ ჯანდაცვის სერვისებზე ხელმისაწვდომობის უნივერსალურობა იყოს მიღწეული, ანუ ადამიანმა მიიღოს ფინანსურად და გეოგრაფიულად ხელმისაწვდომი სერვისი საჭირო დროს და საჭირო ადგილას. გზა სწორია, რაც აირჩია ქვეყანამ 2013 წელს - სვლა უნივერსალიზმისკენ.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B472A9C-2FF4-B74D-847B-EEFB17E72123}" type="slidenum">
              <a:rPr lang="en-US" smtClean="0"/>
              <a:t>11</a:t>
            </a:fld>
            <a:endParaRPr lang="en-US"/>
          </a:p>
        </p:txBody>
      </p:sp>
    </p:spTree>
    <p:extLst>
      <p:ext uri="{BB962C8B-B14F-4D97-AF65-F5344CB8AC3E}">
        <p14:creationId xmlns:p14="http://schemas.microsoft.com/office/powerpoint/2010/main" val="1051765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a:solidFill>
                  <a:schemeClr val="tx1"/>
                </a:solidFill>
                <a:effectLst/>
                <a:latin typeface="+mn-lt"/>
                <a:ea typeface="+mn-ea"/>
                <a:cs typeface="+mn-cs"/>
              </a:rPr>
              <a:t>ექსპერტების 90% თანხმდება, რომ დისკრეტულად ამაზე საუბარი მიზნობრივი ჯგუფები, თუ უნივერსალური მოცვა არ შეიძლება.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ka-GE" sz="1200" kern="1200" dirty="0">
                <a:solidFill>
                  <a:schemeClr val="tx1"/>
                </a:solidFill>
                <a:effectLst/>
                <a:latin typeface="+mn-lt"/>
                <a:ea typeface="+mn-ea"/>
                <a:cs typeface="+mn-cs"/>
              </a:rPr>
              <a:t>რეალურად მთელი მსოფლიო ნაბიჯ-ბანიჯ მიდის უნივერსალური მოცვისკენ, რომელიც ყველაზე უფრო სწორი გზაა თანასწორობის და სამართლიანობის მიღწევისა.</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ka-GE" sz="1200" kern="1200" dirty="0">
                <a:solidFill>
                  <a:schemeClr val="tx1"/>
                </a:solidFill>
                <a:effectLst/>
                <a:latin typeface="+mn-lt"/>
                <a:ea typeface="+mn-ea"/>
                <a:cs typeface="+mn-cs"/>
              </a:rPr>
              <a:t>უნივერსალიზმს, რომ ალტერნატივა არ აქვს რესპონდენტთა თითქმის უმრავლესობამ ეთობლოივად დაადასტურა. აქვე აღინიშნა, რომ 2017 წელს საყოველთაო ჯანდაცვის პროგრამის მოსარგებლეთა შემოსავლების ჯგუფების მიხედვით სტრატიფიცირებამ  ერთის მხრივ, შეამცირა უთანაბრობა და გაზარდა სამართლიანობა, ხოლო მეორეს მხრივ, უფრო მიზნობრივ ჯგუფებზე ორიენტირებული გახადა.</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B472A9C-2FF4-B74D-847B-EEFB17E72123}" type="slidenum">
              <a:rPr lang="en-US" smtClean="0"/>
              <a:t>12</a:t>
            </a:fld>
            <a:endParaRPr lang="en-US"/>
          </a:p>
        </p:txBody>
      </p:sp>
    </p:spTree>
    <p:extLst>
      <p:ext uri="{BB962C8B-B14F-4D97-AF65-F5344CB8AC3E}">
        <p14:creationId xmlns:p14="http://schemas.microsoft.com/office/powerpoint/2010/main" val="2517811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a:solidFill>
                  <a:schemeClr val="tx1"/>
                </a:solidFill>
                <a:effectLst/>
                <a:latin typeface="+mn-lt"/>
                <a:ea typeface="+mn-ea"/>
                <a:cs typeface="+mn-cs"/>
              </a:rPr>
              <a:t>კითხვაზე, რომელი იქნება უპრიანი ჩვენი ქვეყნის ჯანდაცვის სისტემის განვითარებისთვის - სავალდებულო დაზღვევის შენატანი, თუ ზოგადი საბიუჯეტო გადასახადი, ექსპერტთა მოსაზრებები (63%) ზოგად საბიუჯეტო შენატანებზე  დაფუძნებულ მოდელისკენ გადაიხარა. ექსპერტთა 19% თვლის, რომ კარგი იქნება სავალდებულო სადაზღვევო შენატანის შემღება, რადგან უფრო პროგნოზირებადი გახდება ჯანდაცვის დაფინანსების ოდენობა, რაც შესაძლებელს გახდის გრძელვადიანი პრონოზებას. იგივე რაოდენობის ექსპერტები (19%) ემხრობა დაფინანსების შერეულ მოდელს.</a:t>
            </a:r>
            <a:endParaRPr lang="en-US" sz="1200" kern="1200" dirty="0">
              <a:solidFill>
                <a:schemeClr val="tx1"/>
              </a:solidFill>
              <a:effectLst/>
              <a:latin typeface="+mn-lt"/>
              <a:ea typeface="+mn-ea"/>
              <a:cs typeface="+mn-cs"/>
            </a:endParaRPr>
          </a:p>
          <a:p>
            <a:endParaRPr lang="ka-GE" sz="1200" kern="1200" dirty="0">
              <a:solidFill>
                <a:schemeClr val="tx1"/>
              </a:solidFill>
              <a:effectLst/>
              <a:latin typeface="+mn-lt"/>
              <a:ea typeface="+mn-ea"/>
              <a:cs typeface="+mn-cs"/>
            </a:endParaRPr>
          </a:p>
          <a:p>
            <a:r>
              <a:rPr lang="ka-GE" sz="1200" kern="1200" dirty="0">
                <a:solidFill>
                  <a:schemeClr val="tx1"/>
                </a:solidFill>
                <a:effectLst/>
                <a:latin typeface="+mn-lt"/>
                <a:ea typeface="+mn-ea"/>
                <a:cs typeface="+mn-cs"/>
              </a:rPr>
              <a:t>ქვეყანაში არაფორმალურ სექტორში დასაქმებულთა რაოდენობა მნიშვნელოვნად ჭარბობს ფორმალურ სექტორში დასაქმებულებს, არ არის კარგად განვითარებული შემოსავლების აღრიცვის სისტემა. ასევე გასათვალისწინებელია ის ფაქტი, რომ ქვეყანა იმყოფება დემოგრაფიული ტრანზიციის ეტაპზე და იზრდება ასაკოვანი ადამიანების რიცხვი, სავალდებულო დაზღვევის გადასახადი გახდება დამატებითი საგადასახადო ტვირთი, მით ფორმალურ სექტორში დასაქმებულებისთვის. </a:t>
            </a:r>
          </a:p>
          <a:p>
            <a:endParaRPr lang="en-US" sz="1200" kern="1200" dirty="0">
              <a:solidFill>
                <a:schemeClr val="tx1"/>
              </a:solidFill>
              <a:effectLst/>
              <a:latin typeface="+mn-lt"/>
              <a:ea typeface="+mn-ea"/>
              <a:cs typeface="+mn-cs"/>
            </a:endParaRPr>
          </a:p>
          <a:p>
            <a:r>
              <a:rPr lang="ka-GE" sz="1200" kern="1200" dirty="0">
                <a:solidFill>
                  <a:schemeClr val="tx1"/>
                </a:solidFill>
                <a:effectLst/>
                <a:latin typeface="+mn-lt"/>
                <a:ea typeface="+mn-ea"/>
                <a:cs typeface="+mn-cs"/>
              </a:rPr>
              <a:t>ზემოაღნიშნულიდან გამომდინარე, ექსპერტთა უმრავლესობა თვლის, რომ დღეს ჩვენი ქვეყნისთვის უფრო უპრიანია განვითარდეს საერთო გადასახადებზე დაფუძნებული მოდელი. მაგრამ, მას უნდა ჰქონდეს თავისი ორიენტირები პოლიტიკურ დოკუმენტებში და/ან კანონში უნდა იყოს დეკლარირებული სამ-ოთხ წელიწადში რა ფინანსურ პარამეტრებზე უნდა გავიდეს ქვეყანა ჯანდაცვასთან მიმართებაში - ბიუჯეტიდან 15% და მშპ-დან 5-6%, ამის შემდეგ იქნება რეალური უნივერსალიზმი.</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B472A9C-2FF4-B74D-847B-EEFB17E72123}" type="slidenum">
              <a:rPr lang="en-US" smtClean="0"/>
              <a:t>14</a:t>
            </a:fld>
            <a:endParaRPr lang="en-US"/>
          </a:p>
        </p:txBody>
      </p:sp>
    </p:spTree>
    <p:extLst>
      <p:ext uri="{BB962C8B-B14F-4D97-AF65-F5344CB8AC3E}">
        <p14:creationId xmlns:p14="http://schemas.microsoft.com/office/powerpoint/2010/main" val="689934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a:solidFill>
                  <a:schemeClr val="tx1"/>
                </a:solidFill>
                <a:effectLst/>
                <a:latin typeface="+mn-lt"/>
                <a:ea typeface="+mn-ea"/>
                <a:cs typeface="+mn-cs"/>
              </a:rPr>
              <a:t>საყოველაო ჯანდაცვის პროგრამის ეფექტიანად მართვისთვის ექსპერტთა ჯგუფი სხვადასხვა გამოსავალს გვთავაზობს. ქვეყნის რეალობიდან გამომდინარე, სამედიცინო მომსახურებისას ძირითადად კერძო ბაზრი არის წამყვანი, მაშინ ადმინისტრირების ყველაზე კარგი გზაა, რომ სახელმწიფო მაქსიმალურად მოშორდეს შესყიდვებსაც და უშუალოდ სერვისის მიმწოდებლებთან ურთიერთობასაც, რადგან სახელმწიფო ადმინისტრირება ვერასდროს ვერ იქნება ისეთი ეფექტიანი კერძო ბაზარზე, როგორც კერძო აგენტის. ამიტომ სახელმწიფოს როლი ადმინისტრირებაში უნდა შემოიფარგლოს წესებისა და სტანდარტების დადგენით, რათა არ დაზიანდეს მომხმარებლის და საზოგადოების ინტერესი მომსახურების მიწოდებისას.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ka-GE" sz="1200" kern="1200" dirty="0">
                <a:solidFill>
                  <a:schemeClr val="tx1"/>
                </a:solidFill>
                <a:effectLst/>
                <a:latin typeface="+mn-lt"/>
                <a:ea typeface="+mn-ea"/>
                <a:cs typeface="+mn-cs"/>
              </a:rPr>
              <a:t>კიდევ ერთი მოსაზრებაა, რომ ქვეყანა უნდა გადავიდეს მრავალ შემსყიდველის მოდელზე, თუმცა, სისტემას უნდა ჰქონდეს რიგიდული მარეგულირებელი გარემო, რომელშიც შემსყიდველები ოპერერიბენ. ამ მიმართულებით მსოფლიოში ბევრი გამოცდილებაა დაგროვილი. ერთ-ერთი საუკეთესოა მართული კონკურენციაა (managed competition).</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B472A9C-2FF4-B74D-847B-EEFB17E72123}" type="slidenum">
              <a:rPr lang="en-US" smtClean="0"/>
              <a:t>15</a:t>
            </a:fld>
            <a:endParaRPr lang="en-US"/>
          </a:p>
        </p:txBody>
      </p:sp>
    </p:spTree>
    <p:extLst>
      <p:ext uri="{BB962C8B-B14F-4D97-AF65-F5344CB8AC3E}">
        <p14:creationId xmlns:p14="http://schemas.microsoft.com/office/powerpoint/2010/main" val="3941402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a:solidFill>
                  <a:schemeClr val="tx1"/>
                </a:solidFill>
                <a:effectLst/>
                <a:latin typeface="+mn-lt"/>
                <a:ea typeface="+mn-ea"/>
                <a:cs typeface="+mn-cs"/>
              </a:rPr>
              <a:t>საყოველაო ჯანდაცვის პროგრამის ეფექტიანად მართვისთვის ექსპერტთა ჯგუფი სხვადასხვა გამოსავალს გვთავაზობს. ქვეყნის რეალობიდან გამომდინარე, სამედიცინო მომსახურებისას ძირითადად კერძო ბაზრი არის წამყვანი, მაშინ ადმინისტრირების ყველაზე კარგი გზაა, რომ სახელმწიფო მაქსიმალურად მოშორდეს შესყიდვებსაც და უშუალოდ სერვისის მიმწოდებლებთან ურთიერთობასაც, რადგან სახელმწიფო ადმინისტრირება ვერასდროს ვერ იქნება ისეთი ეფექტიანი კერძო ბაზარზე, როგორც კერძო აგენტის. ამიტომ სახელმწიფოს როლი ადმინისტრირებაში უნდა შემოიფარგლოს წესებისა და სტანდარტების დადგენით, რათა არ დაზიანდეს მომხმარებლის და საზოგადოების ინტერესი მომსახურების მიწოდებისას.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ka-GE" sz="1200" kern="1200" dirty="0">
                <a:solidFill>
                  <a:schemeClr val="tx1"/>
                </a:solidFill>
                <a:effectLst/>
                <a:latin typeface="+mn-lt"/>
                <a:ea typeface="+mn-ea"/>
                <a:cs typeface="+mn-cs"/>
              </a:rPr>
              <a:t>კიდევ ერთი მოსაზრებაა, რომ ქვეყანა უნდა გადავიდეს მრავალ შემსყიდველის მოდელზე, თუმცა, სისტემას უნდა ჰქონდეს რიგიდული მარეგულირებელი გარემო, რომელშიც შემსყიდველები ოპერერიბენ. ამ მიმართულებით მსოფლიოში ბევრი გამოცდილებაა დაგროვილი. ერთ-ერთი საუკეთესოა მართული კონკურენციაა (managed competition).</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B472A9C-2FF4-B74D-847B-EEFB17E72123}" type="slidenum">
              <a:rPr lang="en-US" smtClean="0"/>
              <a:t>16</a:t>
            </a:fld>
            <a:endParaRPr lang="en-US"/>
          </a:p>
        </p:txBody>
      </p:sp>
    </p:spTree>
    <p:extLst>
      <p:ext uri="{BB962C8B-B14F-4D97-AF65-F5344CB8AC3E}">
        <p14:creationId xmlns:p14="http://schemas.microsoft.com/office/powerpoint/2010/main" val="10946492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a:solidFill>
                  <a:schemeClr val="tx1"/>
                </a:solidFill>
                <a:effectLst/>
                <a:latin typeface="+mn-lt"/>
                <a:ea typeface="+mn-ea"/>
                <a:cs typeface="+mn-cs"/>
              </a:rPr>
              <a:t>საყოველაო ჯანდაცვის პროგრამის ეფექტიანად მართვისთვის ექსპერტთა ჯგუფი სხვადასხვა გამოსავალს გვთავაზობს. ქვეყნის რეალობიდან გამომდინარე, სამედიცინო მომსახურებისას ძირითადად კერძო ბაზრი არის წამყვანი, მაშინ ადმინისტრირების ყველაზე კარგი გზაა, რომ სახელმწიფო მაქსიმალურად მოშორდეს შესყიდვებსაც და უშუალოდ სერვისის მიმწოდებლებთან ურთიერთობასაც, რადგან სახელმწიფო ადმინისტრირება ვერასდროს ვერ იქნება ისეთი ეფექტიანი კერძო ბაზარზე, როგორც კერძო აგენტის. ამიტომ სახელმწიფოს როლი ადმინისტრირებაში უნდა შემოიფარგლოს წესებისა და სტანდარტების დადგენით, რათა არ დაზიანდეს მომხმარებლის და საზოგადოების ინტერესი მომსახურების მიწოდებისას.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ka-GE" sz="1200" kern="1200" dirty="0">
                <a:solidFill>
                  <a:schemeClr val="tx1"/>
                </a:solidFill>
                <a:effectLst/>
                <a:latin typeface="+mn-lt"/>
                <a:ea typeface="+mn-ea"/>
                <a:cs typeface="+mn-cs"/>
              </a:rPr>
              <a:t>კიდევ ერთი მოსაზრებაა, რომ ქვეყანა უნდა გადავიდეს მრავალ შემსყიდველის მოდელზე, თუმცა, სისტემას უნდა ჰქონდეს რიგიდული მარეგულირებელი გარემო, რომელშიც შემსყიდველები ოპერერიბენ. ამ მიმართულებით მსოფლიოში ბევრი გამოცდილებაა დაგროვილი. ერთ-ერთი საუკეთესოა მართული კონკურენციაა (managed competition).</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B472A9C-2FF4-B74D-847B-EEFB17E72123}" type="slidenum">
              <a:rPr lang="en-US" smtClean="0"/>
              <a:t>17</a:t>
            </a:fld>
            <a:endParaRPr lang="en-US"/>
          </a:p>
        </p:txBody>
      </p:sp>
    </p:spTree>
    <p:extLst>
      <p:ext uri="{BB962C8B-B14F-4D97-AF65-F5344CB8AC3E}">
        <p14:creationId xmlns:p14="http://schemas.microsoft.com/office/powerpoint/2010/main" val="1011971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a:solidFill>
                  <a:schemeClr val="tx1"/>
                </a:solidFill>
                <a:effectLst/>
                <a:latin typeface="+mn-lt"/>
                <a:ea typeface="+mn-ea"/>
                <a:cs typeface="+mn-cs"/>
              </a:rPr>
              <a:t>ექპერტების ნახევარი თანხმდება იმაზე, რომ ქვეყანაში უნდა იყოს სოლო, სტარტეგიული შესმსყიდველი, რაც ნიშნავს იმას, რომ სახელმწიფო შეისყიდის იმ მოცულობის სერვისს, რაც მას სჭირდება მის მიერ დაფინანსებული კონკრეტული ჯგუფებისთვის. მას უნდა ჰქონდეს ხანგრძლივვადიანი გეგმები, როგორ ასრულებს სააგენტო შესყიდვებს, როგორია სელექციის კრიტერიუმები, რა მეთოდებით ხორციელდება კონტაქტინგი,  როგორ ახდენს სახელმწიფო ფულის ადმინისტრირებას და ა.შ. რაც მთავარია, ეს ერთი შემსყიდველი იზოლირებული უნდა იყოს სამინისტროსგან და ის არ უნდა იყოს სამინისტროს დაქვემდებარებაში.</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ka-GE" sz="1200" kern="1200" dirty="0">
                <a:solidFill>
                  <a:schemeClr val="tx1"/>
                </a:solidFill>
                <a:effectLst/>
                <a:latin typeface="+mn-lt"/>
                <a:ea typeface="+mn-ea"/>
                <a:cs typeface="+mn-cs"/>
              </a:rPr>
              <a:t>ასევე, უნდა შეიქმნას მკაფიო ხარისხის სისტემის ჩარჩო, რათა ხარისხი იყოს უზრუნველყოფილი. მნიშვნელოვანია სერვისების ანაზღაურების მექანიზმების დახვეწა. მაგალითისთვის, როგორიცა შედეგზე დაფუძნებული ანაზღაურების მეთოდები. DRG-ის სისტემა მოგვცემს საშუალებას გასაგები გახდეს სერვისის ტარიფი  და თავიდანვე იქნეს აღმოფხვრილი არაეფექტურობის ის მოდელი, რომელიც შეიძლება უკავშურდებოდეს მაგალითად პაციენტის დაყოვნების ხელოვნურად გაზრდას. </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B472A9C-2FF4-B74D-847B-EEFB17E72123}" type="slidenum">
              <a:rPr lang="en-US" smtClean="0"/>
              <a:t>18</a:t>
            </a:fld>
            <a:endParaRPr lang="en-US"/>
          </a:p>
        </p:txBody>
      </p:sp>
    </p:spTree>
    <p:extLst>
      <p:ext uri="{BB962C8B-B14F-4D97-AF65-F5344CB8AC3E}">
        <p14:creationId xmlns:p14="http://schemas.microsoft.com/office/powerpoint/2010/main" val="1508148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6B387-F0F0-684B-8B4F-20C9B5ADDE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6332797-9140-2146-A164-408AE6380A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42D79EE-A490-5646-95DD-A6E97952D1AE}"/>
              </a:ext>
            </a:extLst>
          </p:cNvPr>
          <p:cNvSpPr>
            <a:spLocks noGrp="1"/>
          </p:cNvSpPr>
          <p:nvPr>
            <p:ph type="dt" sz="half" idx="10"/>
          </p:nvPr>
        </p:nvSpPr>
        <p:spPr/>
        <p:txBody>
          <a:bodyPr/>
          <a:lstStyle/>
          <a:p>
            <a:fld id="{87DE6118-2437-4B30-8E3C-4D2BE6020583}" type="datetimeFigureOut">
              <a:rPr lang="en-US" smtClean="0"/>
              <a:pPr/>
              <a:t>3/6/20</a:t>
            </a:fld>
            <a:endParaRPr lang="en-US" dirty="0"/>
          </a:p>
        </p:txBody>
      </p:sp>
      <p:sp>
        <p:nvSpPr>
          <p:cNvPr id="5" name="Footer Placeholder 4">
            <a:extLst>
              <a:ext uri="{FF2B5EF4-FFF2-40B4-BE49-F238E27FC236}">
                <a16:creationId xmlns:a16="http://schemas.microsoft.com/office/drawing/2014/main" id="{F11DE02A-9423-5E4F-B84C-A6E31CE4AB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B898C02-A5D9-BC4E-B5F5-F77ADA0F08D9}"/>
              </a:ext>
            </a:extLst>
          </p:cNvPr>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015499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49A4B-27D0-9641-A420-98572DA756F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B479E78-4FBA-A04B-AFDD-2A6AFE53415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22EB42-029D-2F48-B65D-DAB0397C621F}"/>
              </a:ext>
            </a:extLst>
          </p:cNvPr>
          <p:cNvSpPr>
            <a:spLocks noGrp="1"/>
          </p:cNvSpPr>
          <p:nvPr>
            <p:ph type="dt" sz="half" idx="10"/>
          </p:nvPr>
        </p:nvSpPr>
        <p:spPr/>
        <p:txBody>
          <a:bodyPr/>
          <a:lstStyle/>
          <a:p>
            <a:fld id="{87DE6118-2437-4B30-8E3C-4D2BE6020583}" type="datetimeFigureOut">
              <a:rPr lang="en-US" smtClean="0"/>
              <a:t>3/6/20</a:t>
            </a:fld>
            <a:endParaRPr lang="en-US" dirty="0"/>
          </a:p>
        </p:txBody>
      </p:sp>
      <p:sp>
        <p:nvSpPr>
          <p:cNvPr id="5" name="Footer Placeholder 4">
            <a:extLst>
              <a:ext uri="{FF2B5EF4-FFF2-40B4-BE49-F238E27FC236}">
                <a16:creationId xmlns:a16="http://schemas.microsoft.com/office/drawing/2014/main" id="{6D601085-68A4-7B4D-B7B9-1B481FDAB39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DB1DE6A-0482-9D40-ACD9-4DA625CFC231}"/>
              </a:ext>
            </a:extLst>
          </p:cNvPr>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47238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FBEAFC-82FC-304B-9C54-DC3DAF3B2B8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47A1987-7D98-A745-B572-7403F55D7C1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13A4CF-166E-5C41-AF4F-8414B3724300}"/>
              </a:ext>
            </a:extLst>
          </p:cNvPr>
          <p:cNvSpPr>
            <a:spLocks noGrp="1"/>
          </p:cNvSpPr>
          <p:nvPr>
            <p:ph type="dt" sz="half" idx="10"/>
          </p:nvPr>
        </p:nvSpPr>
        <p:spPr/>
        <p:txBody>
          <a:bodyPr/>
          <a:lstStyle/>
          <a:p>
            <a:fld id="{87DE6118-2437-4B30-8E3C-4D2BE6020583}" type="datetimeFigureOut">
              <a:rPr lang="en-US" smtClean="0"/>
              <a:t>3/6/20</a:t>
            </a:fld>
            <a:endParaRPr lang="en-US" dirty="0"/>
          </a:p>
        </p:txBody>
      </p:sp>
      <p:sp>
        <p:nvSpPr>
          <p:cNvPr id="5" name="Footer Placeholder 4">
            <a:extLst>
              <a:ext uri="{FF2B5EF4-FFF2-40B4-BE49-F238E27FC236}">
                <a16:creationId xmlns:a16="http://schemas.microsoft.com/office/drawing/2014/main" id="{3F8208D1-8771-9A4D-AEFC-1A52ABB88AD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13A3E3D-05E6-7E4D-844E-467CA142E1DD}"/>
              </a:ext>
            </a:extLst>
          </p:cNvPr>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580504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6939F-5D94-8745-B0E6-EBD2D7D0E6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289287-F210-F54C-9AAC-F3BCD5872E1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458559-E7C1-2944-994E-692D649F3DA1}"/>
              </a:ext>
            </a:extLst>
          </p:cNvPr>
          <p:cNvSpPr>
            <a:spLocks noGrp="1"/>
          </p:cNvSpPr>
          <p:nvPr>
            <p:ph type="dt" sz="half" idx="10"/>
          </p:nvPr>
        </p:nvSpPr>
        <p:spPr/>
        <p:txBody>
          <a:bodyPr/>
          <a:lstStyle/>
          <a:p>
            <a:fld id="{87DE6118-2437-4B30-8E3C-4D2BE6020583}" type="datetimeFigureOut">
              <a:rPr lang="en-US" smtClean="0"/>
              <a:t>3/6/20</a:t>
            </a:fld>
            <a:endParaRPr lang="en-US" dirty="0"/>
          </a:p>
        </p:txBody>
      </p:sp>
      <p:sp>
        <p:nvSpPr>
          <p:cNvPr id="5" name="Footer Placeholder 4">
            <a:extLst>
              <a:ext uri="{FF2B5EF4-FFF2-40B4-BE49-F238E27FC236}">
                <a16:creationId xmlns:a16="http://schemas.microsoft.com/office/drawing/2014/main" id="{D6809D13-D034-BB45-989C-335ED09BA1B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BF2A42C-98F6-0C43-A030-C39E21B259F8}"/>
              </a:ext>
            </a:extLst>
          </p:cNvPr>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522533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D7886-E44E-CE42-8260-9BC98C7A7E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8358270-CAAF-E24F-B965-5805C73CB6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5513345-A699-1745-A1E2-0CB7B13F6AE5}"/>
              </a:ext>
            </a:extLst>
          </p:cNvPr>
          <p:cNvSpPr>
            <a:spLocks noGrp="1"/>
          </p:cNvSpPr>
          <p:nvPr>
            <p:ph type="dt" sz="half" idx="10"/>
          </p:nvPr>
        </p:nvSpPr>
        <p:spPr/>
        <p:txBody>
          <a:bodyPr/>
          <a:lstStyle/>
          <a:p>
            <a:fld id="{87DE6118-2437-4B30-8E3C-4D2BE6020583}" type="datetimeFigureOut">
              <a:rPr lang="en-US" smtClean="0"/>
              <a:pPr/>
              <a:t>3/6/20</a:t>
            </a:fld>
            <a:endParaRPr lang="en-US" dirty="0"/>
          </a:p>
        </p:txBody>
      </p:sp>
      <p:sp>
        <p:nvSpPr>
          <p:cNvPr id="5" name="Footer Placeholder 4">
            <a:extLst>
              <a:ext uri="{FF2B5EF4-FFF2-40B4-BE49-F238E27FC236}">
                <a16:creationId xmlns:a16="http://schemas.microsoft.com/office/drawing/2014/main" id="{4DEB4371-EB73-E54B-84AD-CACDA55DF39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71FF1BC-C52C-D34A-B883-3D4C23679BB7}"/>
              </a:ext>
            </a:extLst>
          </p:cNvPr>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625122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3D337-10B1-0B43-A76B-7B7CF6F18E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7EFD0C9-B3FC-9A4E-9866-194075E596D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35FE55-AC21-A74E-A0A5-FD4FA041B4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7687EE6-FA17-D64E-A4D3-440327499F51}"/>
              </a:ext>
            </a:extLst>
          </p:cNvPr>
          <p:cNvSpPr>
            <a:spLocks noGrp="1"/>
          </p:cNvSpPr>
          <p:nvPr>
            <p:ph type="dt" sz="half" idx="10"/>
          </p:nvPr>
        </p:nvSpPr>
        <p:spPr/>
        <p:txBody>
          <a:bodyPr/>
          <a:lstStyle/>
          <a:p>
            <a:fld id="{87DE6118-2437-4B30-8E3C-4D2BE6020583}" type="datetimeFigureOut">
              <a:rPr lang="en-US" smtClean="0"/>
              <a:t>3/6/20</a:t>
            </a:fld>
            <a:endParaRPr lang="en-US" dirty="0"/>
          </a:p>
        </p:txBody>
      </p:sp>
      <p:sp>
        <p:nvSpPr>
          <p:cNvPr id="6" name="Footer Placeholder 5">
            <a:extLst>
              <a:ext uri="{FF2B5EF4-FFF2-40B4-BE49-F238E27FC236}">
                <a16:creationId xmlns:a16="http://schemas.microsoft.com/office/drawing/2014/main" id="{7D2FC277-0CDF-6047-B728-68F50D5830F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75633AC-A00D-AE46-926D-41E34A7414CF}"/>
              </a:ext>
            </a:extLst>
          </p:cNvPr>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852776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3268E-F9A9-9440-A107-7E4983B4C49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02D6B92-F713-9B40-81CF-961F99F30A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BD5C698-879B-F74C-BED2-9872AF80E5E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111A713-DB52-F24A-9650-BC7C9A7F26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E979DB3-273B-8941-A885-6DD8AAEF112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72F005-CF5A-3249-90B5-CEDD4937712E}"/>
              </a:ext>
            </a:extLst>
          </p:cNvPr>
          <p:cNvSpPr>
            <a:spLocks noGrp="1"/>
          </p:cNvSpPr>
          <p:nvPr>
            <p:ph type="dt" sz="half" idx="10"/>
          </p:nvPr>
        </p:nvSpPr>
        <p:spPr/>
        <p:txBody>
          <a:bodyPr/>
          <a:lstStyle/>
          <a:p>
            <a:fld id="{87DE6118-2437-4B30-8E3C-4D2BE6020583}" type="datetimeFigureOut">
              <a:rPr lang="en-US" smtClean="0"/>
              <a:pPr/>
              <a:t>3/6/20</a:t>
            </a:fld>
            <a:endParaRPr lang="en-US" dirty="0"/>
          </a:p>
        </p:txBody>
      </p:sp>
      <p:sp>
        <p:nvSpPr>
          <p:cNvPr id="8" name="Footer Placeholder 7">
            <a:extLst>
              <a:ext uri="{FF2B5EF4-FFF2-40B4-BE49-F238E27FC236}">
                <a16:creationId xmlns:a16="http://schemas.microsoft.com/office/drawing/2014/main" id="{F5B954E2-80FF-C34E-8365-CB8E1FF89A3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30169A6-818E-4E4B-974D-A4AA81C23520}"/>
              </a:ext>
            </a:extLst>
          </p:cNvPr>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244554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BABBE-ACF5-674F-9084-D0D9BFEF5BB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28FE26D-CCFF-214E-9F54-750469A36423}"/>
              </a:ext>
            </a:extLst>
          </p:cNvPr>
          <p:cNvSpPr>
            <a:spLocks noGrp="1"/>
          </p:cNvSpPr>
          <p:nvPr>
            <p:ph type="dt" sz="half" idx="10"/>
          </p:nvPr>
        </p:nvSpPr>
        <p:spPr/>
        <p:txBody>
          <a:bodyPr/>
          <a:lstStyle/>
          <a:p>
            <a:fld id="{87DE6118-2437-4B30-8E3C-4D2BE6020583}" type="datetimeFigureOut">
              <a:rPr lang="en-US" smtClean="0"/>
              <a:t>3/6/20</a:t>
            </a:fld>
            <a:endParaRPr lang="en-US" dirty="0"/>
          </a:p>
        </p:txBody>
      </p:sp>
      <p:sp>
        <p:nvSpPr>
          <p:cNvPr id="4" name="Footer Placeholder 3">
            <a:extLst>
              <a:ext uri="{FF2B5EF4-FFF2-40B4-BE49-F238E27FC236}">
                <a16:creationId xmlns:a16="http://schemas.microsoft.com/office/drawing/2014/main" id="{080037E2-4F32-3840-A895-53D861650CE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E9F0347-6175-CF4A-BFC9-D1DECAC4188C}"/>
              </a:ext>
            </a:extLst>
          </p:cNvPr>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078818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4D8BF4-0136-5648-96AE-77977EDE7B46}"/>
              </a:ext>
            </a:extLst>
          </p:cNvPr>
          <p:cNvSpPr>
            <a:spLocks noGrp="1"/>
          </p:cNvSpPr>
          <p:nvPr>
            <p:ph type="dt" sz="half" idx="10"/>
          </p:nvPr>
        </p:nvSpPr>
        <p:spPr/>
        <p:txBody>
          <a:bodyPr/>
          <a:lstStyle/>
          <a:p>
            <a:fld id="{87DE6118-2437-4B30-8E3C-4D2BE6020583}" type="datetimeFigureOut">
              <a:rPr lang="en-US" smtClean="0"/>
              <a:t>3/6/20</a:t>
            </a:fld>
            <a:endParaRPr lang="en-US" dirty="0"/>
          </a:p>
        </p:txBody>
      </p:sp>
      <p:sp>
        <p:nvSpPr>
          <p:cNvPr id="3" name="Footer Placeholder 2">
            <a:extLst>
              <a:ext uri="{FF2B5EF4-FFF2-40B4-BE49-F238E27FC236}">
                <a16:creationId xmlns:a16="http://schemas.microsoft.com/office/drawing/2014/main" id="{F70D7B00-F166-5D4D-A4EB-DAA8A3806D0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2FA07C6-1E8F-C34B-8E48-D090AC60B07F}"/>
              </a:ext>
            </a:extLst>
          </p:cNvPr>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458063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92BD5-05DA-B648-B6F7-75FC832F1B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A0AE907-19C6-984E-B001-FDD5ABC9C3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66E7163-B98C-314A-96EA-BA943A08AE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FF30A01-874D-D542-A7F2-9FBEFF14DFD8}"/>
              </a:ext>
            </a:extLst>
          </p:cNvPr>
          <p:cNvSpPr>
            <a:spLocks noGrp="1"/>
          </p:cNvSpPr>
          <p:nvPr>
            <p:ph type="dt" sz="half" idx="10"/>
          </p:nvPr>
        </p:nvSpPr>
        <p:spPr/>
        <p:txBody>
          <a:bodyPr/>
          <a:lstStyle/>
          <a:p>
            <a:fld id="{87DE6118-2437-4B30-8E3C-4D2BE6020583}" type="datetimeFigureOut">
              <a:rPr lang="en-US" smtClean="0"/>
              <a:pPr/>
              <a:t>3/6/20</a:t>
            </a:fld>
            <a:endParaRPr lang="en-US" dirty="0"/>
          </a:p>
        </p:txBody>
      </p:sp>
      <p:sp>
        <p:nvSpPr>
          <p:cNvPr id="6" name="Footer Placeholder 5">
            <a:extLst>
              <a:ext uri="{FF2B5EF4-FFF2-40B4-BE49-F238E27FC236}">
                <a16:creationId xmlns:a16="http://schemas.microsoft.com/office/drawing/2014/main" id="{4728A654-A430-854F-AA55-E523C33B843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C294FE6-4B43-C64B-A579-2F9C6EF2E195}"/>
              </a:ext>
            </a:extLst>
          </p:cNvPr>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9761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4BA36-9F43-CB41-B871-CE310DF32F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D0E2253-3313-7940-BA84-2C20733882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C0118F5-DE74-9C48-A171-BFD38991CF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F9F17C6-6AC3-474B-AAAC-F49CD0F7CF2D}"/>
              </a:ext>
            </a:extLst>
          </p:cNvPr>
          <p:cNvSpPr>
            <a:spLocks noGrp="1"/>
          </p:cNvSpPr>
          <p:nvPr>
            <p:ph type="dt" sz="half" idx="10"/>
          </p:nvPr>
        </p:nvSpPr>
        <p:spPr/>
        <p:txBody>
          <a:bodyPr/>
          <a:lstStyle/>
          <a:p>
            <a:fld id="{87DE6118-2437-4B30-8E3C-4D2BE6020583}" type="datetimeFigureOut">
              <a:rPr lang="en-US" smtClean="0"/>
              <a:pPr/>
              <a:t>3/6/20</a:t>
            </a:fld>
            <a:endParaRPr lang="en-US" dirty="0"/>
          </a:p>
        </p:txBody>
      </p:sp>
      <p:sp>
        <p:nvSpPr>
          <p:cNvPr id="6" name="Footer Placeholder 5">
            <a:extLst>
              <a:ext uri="{FF2B5EF4-FFF2-40B4-BE49-F238E27FC236}">
                <a16:creationId xmlns:a16="http://schemas.microsoft.com/office/drawing/2014/main" id="{D91D18E0-1FE5-3E49-B9FB-CCD84777473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9AEAD91-A0AF-5042-93F3-A9B3EEDF0B0F}"/>
              </a:ext>
            </a:extLst>
          </p:cNvPr>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173353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77A29A-E01D-8A43-B649-07812F5B34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DEE83D6-D601-9A48-959F-E618EF8F8F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B2B3A5-3A18-6042-86EB-9BD80ECCB4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DE6118-2437-4B30-8E3C-4D2BE6020583}" type="datetimeFigureOut">
              <a:rPr lang="en-US" smtClean="0"/>
              <a:pPr/>
              <a:t>3/6/20</a:t>
            </a:fld>
            <a:endParaRPr lang="en-US" dirty="0"/>
          </a:p>
        </p:txBody>
      </p:sp>
      <p:sp>
        <p:nvSpPr>
          <p:cNvPr id="5" name="Footer Placeholder 4">
            <a:extLst>
              <a:ext uri="{FF2B5EF4-FFF2-40B4-BE49-F238E27FC236}">
                <a16:creationId xmlns:a16="http://schemas.microsoft.com/office/drawing/2014/main" id="{C57943CE-FE74-CE48-86BA-DE2C659CD1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2DE372B-8252-954B-A10E-8C7234A6B7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409995139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C5DEF-BF2E-A04A-B964-F9B713C60C49}"/>
              </a:ext>
            </a:extLst>
          </p:cNvPr>
          <p:cNvSpPr>
            <a:spLocks noGrp="1"/>
          </p:cNvSpPr>
          <p:nvPr>
            <p:ph type="ctrTitle"/>
          </p:nvPr>
        </p:nvSpPr>
        <p:spPr>
          <a:xfrm>
            <a:off x="1524000" y="1521048"/>
            <a:ext cx="9144000" cy="2181669"/>
          </a:xfrm>
        </p:spPr>
        <p:txBody>
          <a:bodyPr>
            <a:noAutofit/>
          </a:bodyPr>
          <a:lstStyle/>
          <a:p>
            <a:r>
              <a:rPr lang="ka-GE" sz="3600" dirty="0"/>
              <a:t>საქართველოში მოქმედი ჯანდაცვის სისტემის მოდელების ზემოქმედება ქვეყნის მოსახლეობის ფინანსურ დაცულობასა და ჯანმრთელობის მდგომარეობაზე </a:t>
            </a:r>
            <a:endParaRPr lang="en-US" sz="3600" dirty="0"/>
          </a:p>
        </p:txBody>
      </p:sp>
      <p:sp>
        <p:nvSpPr>
          <p:cNvPr id="3" name="Subtitle 2">
            <a:extLst>
              <a:ext uri="{FF2B5EF4-FFF2-40B4-BE49-F238E27FC236}">
                <a16:creationId xmlns:a16="http://schemas.microsoft.com/office/drawing/2014/main" id="{3EC8A23D-DAD7-BB4D-84F4-3E6722C5965F}"/>
              </a:ext>
            </a:extLst>
          </p:cNvPr>
          <p:cNvSpPr>
            <a:spLocks noGrp="1"/>
          </p:cNvSpPr>
          <p:nvPr>
            <p:ph type="subTitle" idx="1"/>
          </p:nvPr>
        </p:nvSpPr>
        <p:spPr>
          <a:xfrm>
            <a:off x="1597152" y="4509071"/>
            <a:ext cx="9144000" cy="1655762"/>
          </a:xfrm>
        </p:spPr>
        <p:txBody>
          <a:bodyPr>
            <a:noAutofit/>
          </a:bodyPr>
          <a:lstStyle/>
          <a:p>
            <a:pPr algn="r"/>
            <a:r>
              <a:rPr lang="ca-ES" sz="2000" dirty="0" err="1"/>
              <a:t>დოქტორანტი</a:t>
            </a:r>
            <a:r>
              <a:rPr lang="ka-GE" sz="2000" dirty="0"/>
              <a:t>: ქეთევან გოგინაშვილი</a:t>
            </a:r>
            <a:endParaRPr lang="en-US" sz="2000" dirty="0"/>
          </a:p>
          <a:p>
            <a:pPr algn="r"/>
            <a:endParaRPr lang="en-US" sz="2000" dirty="0"/>
          </a:p>
          <a:p>
            <a:pPr algn="r"/>
            <a:r>
              <a:rPr lang="ka-GE" sz="2000" dirty="0"/>
              <a:t>სამეცნიერო ხელმძღვანელი</a:t>
            </a:r>
            <a:r>
              <a:rPr lang="pt-BR" sz="2000" dirty="0"/>
              <a:t>: </a:t>
            </a:r>
            <a:r>
              <a:rPr lang="ka-GE" sz="2000" dirty="0"/>
              <a:t>ამირან გამყრელიძე                   </a:t>
            </a:r>
            <a:endParaRPr lang="en-US" sz="2000" dirty="0"/>
          </a:p>
        </p:txBody>
      </p:sp>
      <p:pic>
        <p:nvPicPr>
          <p:cNvPr id="4" name="Picture 3" descr="ug">
            <a:extLst>
              <a:ext uri="{FF2B5EF4-FFF2-40B4-BE49-F238E27FC236}">
                <a16:creationId xmlns:a16="http://schemas.microsoft.com/office/drawing/2014/main" id="{2BE56ADA-28E3-E14A-82FA-4C95B81CEDE9}"/>
              </a:ext>
            </a:extLst>
          </p:cNvPr>
          <p:cNvPicPr/>
          <p:nvPr/>
        </p:nvPicPr>
        <p:blipFill>
          <a:blip r:embed="rId2" cstate="print"/>
          <a:srcRect/>
          <a:stretch>
            <a:fillRect/>
          </a:stretch>
        </p:blipFill>
        <p:spPr bwMode="auto">
          <a:xfrm>
            <a:off x="1009904" y="0"/>
            <a:ext cx="9731248" cy="1292543"/>
          </a:xfrm>
          <a:prstGeom prst="rect">
            <a:avLst/>
          </a:prstGeom>
          <a:noFill/>
          <a:ln w="9525">
            <a:noFill/>
            <a:miter lim="800000"/>
            <a:headEnd/>
            <a:tailEnd/>
          </a:ln>
        </p:spPr>
      </p:pic>
    </p:spTree>
    <p:extLst>
      <p:ext uri="{BB962C8B-B14F-4D97-AF65-F5344CB8AC3E}">
        <p14:creationId xmlns:p14="http://schemas.microsoft.com/office/powerpoint/2010/main" val="1909776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D8AF2-E47B-3D42-800E-CAD60FE65790}"/>
              </a:ext>
            </a:extLst>
          </p:cNvPr>
          <p:cNvSpPr>
            <a:spLocks noGrp="1"/>
          </p:cNvSpPr>
          <p:nvPr>
            <p:ph type="title"/>
          </p:nvPr>
        </p:nvSpPr>
        <p:spPr>
          <a:xfrm>
            <a:off x="615043" y="0"/>
            <a:ext cx="10515600" cy="1325563"/>
          </a:xfrm>
        </p:spPr>
        <p:txBody>
          <a:bodyPr/>
          <a:lstStyle/>
          <a:p>
            <a:r>
              <a:rPr lang="ka-GE" b="1" dirty="0"/>
              <a:t>საკვლევი კითხვები (2):</a:t>
            </a:r>
            <a:r>
              <a:rPr lang="en-US" dirty="0"/>
              <a:t> </a:t>
            </a:r>
          </a:p>
        </p:txBody>
      </p:sp>
      <p:sp>
        <p:nvSpPr>
          <p:cNvPr id="3" name="Content Placeholder 2">
            <a:extLst>
              <a:ext uri="{FF2B5EF4-FFF2-40B4-BE49-F238E27FC236}">
                <a16:creationId xmlns:a16="http://schemas.microsoft.com/office/drawing/2014/main" id="{376A6A3D-3F13-F947-A9A7-7FC296B17419}"/>
              </a:ext>
            </a:extLst>
          </p:cNvPr>
          <p:cNvSpPr>
            <a:spLocks noGrp="1"/>
          </p:cNvSpPr>
          <p:nvPr>
            <p:ph idx="1"/>
          </p:nvPr>
        </p:nvSpPr>
        <p:spPr>
          <a:xfrm>
            <a:off x="391886" y="1325563"/>
            <a:ext cx="10961914" cy="4351338"/>
          </a:xfrm>
        </p:spPr>
        <p:txBody>
          <a:bodyPr>
            <a:noAutofit/>
          </a:bodyPr>
          <a:lstStyle/>
          <a:p>
            <a:pPr marL="514350" lvl="0" indent="-514350">
              <a:buFont typeface="+mj-lt"/>
              <a:buAutoNum type="arabicPeriod" startAt="4"/>
            </a:pPr>
            <a:r>
              <a:rPr lang="en-US" sz="2400" dirty="0" err="1"/>
              <a:t>რომელი</a:t>
            </a:r>
            <a:r>
              <a:rPr lang="en-US" sz="2400" dirty="0"/>
              <a:t> </a:t>
            </a:r>
            <a:r>
              <a:rPr lang="en-US" sz="2400" dirty="0" err="1"/>
              <a:t>იქნება</a:t>
            </a:r>
            <a:r>
              <a:rPr lang="en-US" sz="2400" dirty="0"/>
              <a:t> </a:t>
            </a:r>
            <a:r>
              <a:rPr lang="en-US" sz="2400" dirty="0" err="1"/>
              <a:t>უპრიანი</a:t>
            </a:r>
            <a:r>
              <a:rPr lang="en-US" sz="2400" dirty="0"/>
              <a:t> </a:t>
            </a:r>
            <a:r>
              <a:rPr lang="en-US" sz="2400" dirty="0" err="1"/>
              <a:t>ჩვენი</a:t>
            </a:r>
            <a:r>
              <a:rPr lang="en-US" sz="2400" dirty="0"/>
              <a:t> </a:t>
            </a:r>
            <a:r>
              <a:rPr lang="en-US" sz="2400" dirty="0" err="1"/>
              <a:t>ქვეყნის</a:t>
            </a:r>
            <a:r>
              <a:rPr lang="en-US" sz="2400" dirty="0"/>
              <a:t> </a:t>
            </a:r>
            <a:r>
              <a:rPr lang="en-US" sz="2400" dirty="0" err="1"/>
              <a:t>ჯანდაცვის</a:t>
            </a:r>
            <a:r>
              <a:rPr lang="en-US" sz="2400" dirty="0"/>
              <a:t> </a:t>
            </a:r>
            <a:r>
              <a:rPr lang="en-US" sz="2400" dirty="0" err="1"/>
              <a:t>სისტემის</a:t>
            </a:r>
            <a:r>
              <a:rPr lang="en-US" sz="2400" dirty="0"/>
              <a:t> </a:t>
            </a:r>
            <a:r>
              <a:rPr lang="en-US" sz="2400" dirty="0" err="1"/>
              <a:t>განვითარებისთვის</a:t>
            </a:r>
            <a:r>
              <a:rPr lang="ka-GE" sz="2400" dirty="0"/>
              <a:t> - </a:t>
            </a:r>
            <a:r>
              <a:rPr lang="en-US" sz="2400" u="sng" dirty="0" err="1"/>
              <a:t>სავალდებულო</a:t>
            </a:r>
            <a:r>
              <a:rPr lang="en-US" sz="2400" u="sng" dirty="0"/>
              <a:t> </a:t>
            </a:r>
            <a:r>
              <a:rPr lang="en-US" sz="2400" u="sng" dirty="0" err="1"/>
              <a:t>დაზღვევის</a:t>
            </a:r>
            <a:r>
              <a:rPr lang="en-US" sz="2400" u="sng" dirty="0"/>
              <a:t> </a:t>
            </a:r>
            <a:r>
              <a:rPr lang="en-US" sz="2400" u="sng" dirty="0" err="1"/>
              <a:t>შენატანი</a:t>
            </a:r>
            <a:r>
              <a:rPr lang="en-US" sz="2400" u="sng" dirty="0"/>
              <a:t>, </a:t>
            </a:r>
            <a:r>
              <a:rPr lang="en-US" sz="2400" u="sng" dirty="0" err="1"/>
              <a:t>თუ</a:t>
            </a:r>
            <a:r>
              <a:rPr lang="en-US" sz="2400" u="sng" dirty="0"/>
              <a:t> </a:t>
            </a:r>
            <a:r>
              <a:rPr lang="en-US" sz="2400" u="sng" dirty="0" err="1"/>
              <a:t>ზოგადი</a:t>
            </a:r>
            <a:r>
              <a:rPr lang="en-US" sz="2400" u="sng" dirty="0"/>
              <a:t> </a:t>
            </a:r>
            <a:r>
              <a:rPr lang="en-US" sz="2400" u="sng" dirty="0" err="1"/>
              <a:t>საბიუჯეტო</a:t>
            </a:r>
            <a:r>
              <a:rPr lang="en-US" sz="2400" dirty="0"/>
              <a:t> </a:t>
            </a:r>
            <a:r>
              <a:rPr lang="en-US" sz="2400" dirty="0" err="1"/>
              <a:t>გადასახადი</a:t>
            </a:r>
            <a:r>
              <a:rPr lang="ka-GE" sz="2400" dirty="0"/>
              <a:t>?</a:t>
            </a:r>
            <a:endParaRPr lang="en-US" sz="2400" dirty="0"/>
          </a:p>
          <a:p>
            <a:pPr marL="514350" lvl="0" indent="-514350">
              <a:buFont typeface="+mj-lt"/>
              <a:buAutoNum type="arabicPeriod" startAt="4"/>
            </a:pPr>
            <a:r>
              <a:rPr lang="en-US" sz="2400" u="sng" dirty="0" err="1"/>
              <a:t>ჩვენი</a:t>
            </a:r>
            <a:r>
              <a:rPr lang="en-US" sz="2400" u="sng" dirty="0"/>
              <a:t> </a:t>
            </a:r>
            <a:r>
              <a:rPr lang="en-US" sz="2400" u="sng" dirty="0" err="1"/>
              <a:t>ქვეყნისთვის</a:t>
            </a:r>
            <a:r>
              <a:rPr lang="en-US" sz="2400" u="sng" dirty="0"/>
              <a:t>, </a:t>
            </a:r>
            <a:r>
              <a:rPr lang="en-US" sz="2400" u="sng" dirty="0" err="1"/>
              <a:t>რომელია</a:t>
            </a:r>
            <a:r>
              <a:rPr lang="en-US" sz="2400" u="sng" dirty="0"/>
              <a:t> </a:t>
            </a:r>
            <a:r>
              <a:rPr lang="en-US" sz="2400" u="sng" dirty="0" err="1"/>
              <a:t>საუკეთესო</a:t>
            </a:r>
            <a:r>
              <a:rPr lang="en-US" sz="2400" u="sng" dirty="0"/>
              <a:t>: </a:t>
            </a:r>
            <a:r>
              <a:rPr lang="en-US" sz="2400" u="sng" dirty="0" err="1"/>
              <a:t>კერძო</a:t>
            </a:r>
            <a:r>
              <a:rPr lang="ka-GE" sz="2400" u="sng" dirty="0"/>
              <a:t>,</a:t>
            </a:r>
            <a:r>
              <a:rPr lang="en-US" sz="2400" u="sng" dirty="0"/>
              <a:t> </a:t>
            </a:r>
            <a:r>
              <a:rPr lang="en-US" sz="2400" u="sng" dirty="0" err="1"/>
              <a:t>თუ</a:t>
            </a:r>
            <a:r>
              <a:rPr lang="en-US" sz="2400" u="sng" dirty="0"/>
              <a:t> </a:t>
            </a:r>
            <a:r>
              <a:rPr lang="en-US" sz="2400" u="sng" dirty="0" err="1"/>
              <a:t>სახელმწიფო</a:t>
            </a:r>
            <a:r>
              <a:rPr lang="en-US" sz="2400" u="sng" dirty="0"/>
              <a:t> </a:t>
            </a:r>
            <a:r>
              <a:rPr lang="en-US" sz="2400" u="sng" dirty="0" err="1"/>
              <a:t>შემსყიდველი</a:t>
            </a:r>
            <a:r>
              <a:rPr lang="ka-GE" sz="2400" u="sng" dirty="0"/>
              <a:t>,</a:t>
            </a:r>
            <a:r>
              <a:rPr lang="en-US" sz="2400" u="sng" dirty="0"/>
              <a:t> </a:t>
            </a:r>
            <a:r>
              <a:rPr lang="en-US" sz="2400" u="sng" dirty="0" err="1"/>
              <a:t>თუ</a:t>
            </a:r>
            <a:r>
              <a:rPr lang="en-US" sz="2400" u="sng" dirty="0"/>
              <a:t> </a:t>
            </a:r>
            <a:r>
              <a:rPr lang="en-US" sz="2400" u="sng" dirty="0" err="1"/>
              <a:t>სხვა</a:t>
            </a:r>
            <a:r>
              <a:rPr lang="en-US" sz="2400" u="sng" dirty="0"/>
              <a:t>?</a:t>
            </a:r>
            <a:endParaRPr lang="en-US" sz="2400" dirty="0"/>
          </a:p>
          <a:p>
            <a:pPr marL="514350" lvl="0" indent="-514350">
              <a:buFont typeface="+mj-lt"/>
              <a:buAutoNum type="arabicPeriod" startAt="4"/>
            </a:pPr>
            <a:r>
              <a:rPr lang="ka-GE" sz="2400" dirty="0"/>
              <a:t>რა მიგაჩნით საყოველთაო ჯანდაცვის პროგრამის</a:t>
            </a:r>
            <a:r>
              <a:rPr lang="en-US" sz="2400" dirty="0"/>
              <a:t> </a:t>
            </a:r>
            <a:r>
              <a:rPr lang="en-US" sz="2400" dirty="0" err="1"/>
              <a:t>ადმინისტრირების</a:t>
            </a:r>
            <a:r>
              <a:rPr lang="en-US" sz="2400" dirty="0"/>
              <a:t> </a:t>
            </a:r>
            <a:r>
              <a:rPr lang="en-US" sz="2400" dirty="0" err="1"/>
              <a:t>ეფექტიანობის</a:t>
            </a:r>
            <a:r>
              <a:rPr lang="en-US" sz="2400" dirty="0"/>
              <a:t> </a:t>
            </a:r>
            <a:r>
              <a:rPr lang="en-US" sz="2400" dirty="0" err="1"/>
              <a:t>გაუმჯობესების</a:t>
            </a:r>
            <a:r>
              <a:rPr lang="en-US" sz="2400" dirty="0"/>
              <a:t> </a:t>
            </a:r>
            <a:r>
              <a:rPr lang="en-US" sz="2400" dirty="0" err="1"/>
              <a:t>საუკეთესო</a:t>
            </a:r>
            <a:r>
              <a:rPr lang="en-US" sz="2400" dirty="0"/>
              <a:t> </a:t>
            </a:r>
            <a:r>
              <a:rPr lang="en-US" sz="2400" dirty="0" err="1"/>
              <a:t>გზა</a:t>
            </a:r>
            <a:r>
              <a:rPr lang="en-US" sz="2400" dirty="0"/>
              <a:t>? </a:t>
            </a:r>
          </a:p>
          <a:p>
            <a:pPr marL="514350" lvl="0" indent="-514350">
              <a:buFont typeface="+mj-lt"/>
              <a:buAutoNum type="arabicPeriod" startAt="4"/>
            </a:pPr>
            <a:r>
              <a:rPr lang="en-US" sz="2400" dirty="0" err="1"/>
              <a:t>როგორ</a:t>
            </a:r>
            <a:r>
              <a:rPr lang="en-US" sz="2400" dirty="0"/>
              <a:t> </a:t>
            </a:r>
            <a:r>
              <a:rPr lang="en-US" sz="2400" dirty="0" err="1"/>
              <a:t>უნდა</a:t>
            </a:r>
            <a:r>
              <a:rPr lang="en-US" sz="2400" dirty="0"/>
              <a:t> </a:t>
            </a:r>
            <a:r>
              <a:rPr lang="en-US" sz="2400" dirty="0" err="1"/>
              <a:t>გაუმჯობესდეს</a:t>
            </a:r>
            <a:r>
              <a:rPr lang="en-US" sz="2400" dirty="0"/>
              <a:t> </a:t>
            </a:r>
            <a:r>
              <a:rPr lang="en-US" sz="2400" dirty="0" err="1"/>
              <a:t>ჯანდაცვის</a:t>
            </a:r>
            <a:r>
              <a:rPr lang="en-US" sz="2400" dirty="0"/>
              <a:t> </a:t>
            </a:r>
            <a:r>
              <a:rPr lang="en-US" sz="2400" dirty="0" err="1"/>
              <a:t>სისტემის</a:t>
            </a:r>
            <a:r>
              <a:rPr lang="ka-GE" sz="2400" dirty="0"/>
              <a:t>, მ.შ.</a:t>
            </a:r>
            <a:r>
              <a:rPr lang="en-US" sz="2400" dirty="0"/>
              <a:t> </a:t>
            </a:r>
            <a:r>
              <a:rPr lang="en-US" sz="2400" dirty="0" err="1"/>
              <a:t>საყოველთაო</a:t>
            </a:r>
            <a:r>
              <a:rPr lang="en-US" sz="2400" dirty="0"/>
              <a:t> </a:t>
            </a:r>
            <a:r>
              <a:rPr lang="en-US" sz="2400" dirty="0" err="1"/>
              <a:t>ჯანდაცვის</a:t>
            </a:r>
            <a:r>
              <a:rPr lang="en-US" sz="2400" dirty="0"/>
              <a:t> </a:t>
            </a:r>
            <a:r>
              <a:rPr lang="en-US" sz="2400" dirty="0" err="1"/>
              <a:t>ეფექტიანობა</a:t>
            </a:r>
            <a:r>
              <a:rPr lang="en-US" sz="2400" dirty="0"/>
              <a:t>/</a:t>
            </a:r>
            <a:r>
              <a:rPr lang="en-US" sz="2400" dirty="0" err="1"/>
              <a:t>ეფექტურობა</a:t>
            </a:r>
            <a:r>
              <a:rPr lang="en-US" sz="2400" dirty="0"/>
              <a:t>?</a:t>
            </a:r>
          </a:p>
          <a:p>
            <a:pPr marL="514350" indent="-514350">
              <a:buFont typeface="+mj-lt"/>
              <a:buAutoNum type="arabicPeriod" startAt="4"/>
            </a:pPr>
            <a:endParaRPr lang="en-US" sz="2400" dirty="0"/>
          </a:p>
        </p:txBody>
      </p:sp>
    </p:spTree>
    <p:extLst>
      <p:ext uri="{BB962C8B-B14F-4D97-AF65-F5344CB8AC3E}">
        <p14:creationId xmlns:p14="http://schemas.microsoft.com/office/powerpoint/2010/main" val="1602609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27946-83DD-1F4C-B1E2-9F1A555A05B9}"/>
              </a:ext>
            </a:extLst>
          </p:cNvPr>
          <p:cNvSpPr>
            <a:spLocks noGrp="1"/>
          </p:cNvSpPr>
          <p:nvPr>
            <p:ph type="title"/>
          </p:nvPr>
        </p:nvSpPr>
        <p:spPr/>
        <p:txBody>
          <a:bodyPr>
            <a:normAutofit fontScale="90000"/>
          </a:bodyPr>
          <a:lstStyle/>
          <a:p>
            <a:r>
              <a:rPr lang="en-US" sz="3200" b="1" dirty="0"/>
              <a:t>1. </a:t>
            </a:r>
            <a:r>
              <a:rPr lang="ka-GE" sz="3200" b="1" dirty="0"/>
              <a:t>რა არის</a:t>
            </a:r>
            <a:r>
              <a:rPr lang="en-US" sz="3200" b="1" dirty="0"/>
              <a:t> </a:t>
            </a:r>
            <a:r>
              <a:rPr lang="en-US" sz="3200" b="1" dirty="0" err="1"/>
              <a:t>უნივერსალური</a:t>
            </a:r>
            <a:r>
              <a:rPr lang="en-US" sz="3200" b="1" dirty="0"/>
              <a:t> </a:t>
            </a:r>
            <a:r>
              <a:rPr lang="en-US" sz="3200" b="1" dirty="0" err="1"/>
              <a:t>მოცვა</a:t>
            </a:r>
            <a:r>
              <a:rPr lang="en-US" sz="3200" b="1" dirty="0"/>
              <a:t> </a:t>
            </a:r>
            <a:r>
              <a:rPr lang="ka-GE" sz="3200" b="1" dirty="0"/>
              <a:t>და გადადგა თუ არა ქვეყანამ ნაბიჯები სერვისებზე უნივერსალური მოცვის მიმართულებით?</a:t>
            </a:r>
            <a:r>
              <a:rPr lang="en-US" sz="3200" b="1" dirty="0"/>
              <a:t> </a:t>
            </a:r>
          </a:p>
        </p:txBody>
      </p:sp>
      <p:sp>
        <p:nvSpPr>
          <p:cNvPr id="3" name="Content Placeholder 2">
            <a:extLst>
              <a:ext uri="{FF2B5EF4-FFF2-40B4-BE49-F238E27FC236}">
                <a16:creationId xmlns:a16="http://schemas.microsoft.com/office/drawing/2014/main" id="{FCC5851C-8891-6D45-A22C-B7C0AF0DFCBA}"/>
              </a:ext>
            </a:extLst>
          </p:cNvPr>
          <p:cNvSpPr>
            <a:spLocks noGrp="1"/>
          </p:cNvSpPr>
          <p:nvPr>
            <p:ph idx="1"/>
          </p:nvPr>
        </p:nvSpPr>
        <p:spPr/>
        <p:txBody>
          <a:bodyPr>
            <a:normAutofit lnSpcReduction="10000"/>
          </a:bodyPr>
          <a:lstStyle/>
          <a:p>
            <a:r>
              <a:rPr lang="ka-GE" dirty="0"/>
              <a:t>სამედიცინო დახმარებით უნივერსალური მოცვა, ეს არის ქვეყნის ჯანდაცვის სისტემის პასუხისმგებლობა, რომ ყველა ადამიანს, მიუხედავად თავისი შემოსავლისა, სოციალური ფენისა, რეგილიური მრწამსისა და ა.შ, ჰქონდეს თანაბარი ხელმისაწვდომობა ბაზისურ სამედიცინო სერვისებზე...</a:t>
            </a:r>
            <a:endParaRPr lang="en-US" dirty="0"/>
          </a:p>
          <a:p>
            <a:r>
              <a:rPr lang="ka-GE" dirty="0"/>
              <a:t>უნივერსალიზმი არ ნიშნავს, რომ ყველანაირ საჭიროებას უნდა ფარავდეს სახელმწიფო ბიუჯეტი. აქ უნდა იყოს ჯანდაცვის რისკების სწორი გადანაწილება. </a:t>
            </a:r>
          </a:p>
          <a:p>
            <a:r>
              <a:rPr lang="ka-GE" dirty="0"/>
              <a:t>ექსპერტთა 2/3 </a:t>
            </a:r>
            <a:r>
              <a:rPr lang="en-US" dirty="0"/>
              <a:t>  </a:t>
            </a:r>
            <a:r>
              <a:rPr lang="ka-GE" dirty="0"/>
              <a:t>მოსაზრება, რომ საქართველოში მცდელობა და სურვილი არის, რომ ჯანდაცვის სერვისებზე ხელმისაწვდომობის უნივერსალურობა იყოს მიღწეული</a:t>
            </a:r>
            <a:endParaRPr lang="en-US" dirty="0"/>
          </a:p>
        </p:txBody>
      </p:sp>
    </p:spTree>
    <p:extLst>
      <p:ext uri="{BB962C8B-B14F-4D97-AF65-F5344CB8AC3E}">
        <p14:creationId xmlns:p14="http://schemas.microsoft.com/office/powerpoint/2010/main" val="956024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81AC2-F2BF-F54B-B6E0-823D6F19CCAE}"/>
              </a:ext>
            </a:extLst>
          </p:cNvPr>
          <p:cNvSpPr>
            <a:spLocks noGrp="1"/>
          </p:cNvSpPr>
          <p:nvPr>
            <p:ph type="title"/>
          </p:nvPr>
        </p:nvSpPr>
        <p:spPr/>
        <p:txBody>
          <a:bodyPr>
            <a:normAutofit/>
          </a:bodyPr>
          <a:lstStyle/>
          <a:p>
            <a:r>
              <a:rPr lang="en-US" sz="3200" dirty="0"/>
              <a:t>2. </a:t>
            </a:r>
            <a:r>
              <a:rPr lang="en-US" sz="3200" dirty="0" err="1"/>
              <a:t>უნივერსალური</a:t>
            </a:r>
            <a:r>
              <a:rPr lang="en-US" sz="3200" dirty="0"/>
              <a:t> </a:t>
            </a:r>
            <a:r>
              <a:rPr lang="en-US" sz="3200" dirty="0" err="1"/>
              <a:t>მოცვა</a:t>
            </a:r>
            <a:r>
              <a:rPr lang="ka-GE" sz="3200" dirty="0"/>
              <a:t>,</a:t>
            </a:r>
            <a:r>
              <a:rPr lang="en-US" sz="3200" dirty="0"/>
              <a:t> </a:t>
            </a:r>
            <a:r>
              <a:rPr lang="en-US" sz="3200" dirty="0" err="1"/>
              <a:t>თუ</a:t>
            </a:r>
            <a:r>
              <a:rPr lang="en-US" sz="3200" dirty="0"/>
              <a:t> </a:t>
            </a:r>
            <a:r>
              <a:rPr lang="en-US" sz="3200" dirty="0" err="1"/>
              <a:t>მიზნობრივი</a:t>
            </a:r>
            <a:r>
              <a:rPr lang="en-US" sz="3200" dirty="0"/>
              <a:t> </a:t>
            </a:r>
            <a:r>
              <a:rPr lang="en-US" sz="3200" dirty="0" err="1"/>
              <a:t>ჯგუფების</a:t>
            </a:r>
            <a:r>
              <a:rPr lang="en-US" sz="3200" dirty="0"/>
              <a:t> </a:t>
            </a:r>
            <a:r>
              <a:rPr lang="en-US" sz="3200" dirty="0" err="1"/>
              <a:t>დაფინანსება</a:t>
            </a:r>
            <a:r>
              <a:rPr lang="en-US" sz="3200" dirty="0"/>
              <a:t>?  </a:t>
            </a:r>
          </a:p>
        </p:txBody>
      </p:sp>
      <p:sp>
        <p:nvSpPr>
          <p:cNvPr id="3" name="Content Placeholder 2">
            <a:extLst>
              <a:ext uri="{FF2B5EF4-FFF2-40B4-BE49-F238E27FC236}">
                <a16:creationId xmlns:a16="http://schemas.microsoft.com/office/drawing/2014/main" id="{B96339EC-D84F-BD4A-8024-AE74FF824297}"/>
              </a:ext>
            </a:extLst>
          </p:cNvPr>
          <p:cNvSpPr>
            <a:spLocks noGrp="1"/>
          </p:cNvSpPr>
          <p:nvPr>
            <p:ph idx="1"/>
          </p:nvPr>
        </p:nvSpPr>
        <p:spPr/>
        <p:txBody>
          <a:bodyPr>
            <a:normAutofit lnSpcReduction="10000"/>
          </a:bodyPr>
          <a:lstStyle/>
          <a:p>
            <a:r>
              <a:rPr lang="ka-GE" dirty="0"/>
              <a:t>ექსპერტების 90% თანხმდება, რომ დისკრეტულად ამაზე საუბარი მიზნობრივი ჯგუფები, თუ უნივერსალური მოცვა არ შეიძლება</a:t>
            </a:r>
            <a:endParaRPr lang="en-US" dirty="0"/>
          </a:p>
          <a:p>
            <a:r>
              <a:rPr lang="ka-GE" dirty="0"/>
              <a:t>რეალურად მთელი მსოფლიო ნაბიჯ-ბანიჯ მიდის უნივერსალური მოცვისკენ, რომელიც ყველაზე უფრო სწორი გზაა თანასწორობის და სამართლიანობის მიღწევისა</a:t>
            </a:r>
            <a:endParaRPr lang="en-US" dirty="0"/>
          </a:p>
          <a:p>
            <a:r>
              <a:rPr lang="ka-GE" dirty="0"/>
              <a:t>2017 წელს საყოველთაო ჯანდაცვის პროგრამის მოსარგებლეთა შემოსავლების ჯგუფების მიხედვით სტრატიფიცირებით,  შეამცირა უთანაბრობა</a:t>
            </a:r>
            <a:r>
              <a:rPr lang="en-US" dirty="0"/>
              <a:t>,</a:t>
            </a:r>
            <a:r>
              <a:rPr lang="ka-GE" dirty="0"/>
              <a:t> გაზარდა სამართლიანობა</a:t>
            </a:r>
            <a:r>
              <a:rPr lang="en-US" dirty="0"/>
              <a:t> </a:t>
            </a:r>
            <a:r>
              <a:rPr lang="ka-GE" dirty="0"/>
              <a:t>და უფრო მიზნობრივ ჯგუფებზე ორიენტირებული გახადა</a:t>
            </a:r>
            <a:endParaRPr lang="en-US" dirty="0"/>
          </a:p>
          <a:p>
            <a:endParaRPr lang="en-US" dirty="0"/>
          </a:p>
          <a:p>
            <a:endParaRPr lang="en-US" dirty="0"/>
          </a:p>
        </p:txBody>
      </p:sp>
    </p:spTree>
    <p:extLst>
      <p:ext uri="{BB962C8B-B14F-4D97-AF65-F5344CB8AC3E}">
        <p14:creationId xmlns:p14="http://schemas.microsoft.com/office/powerpoint/2010/main" val="1345248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DFCFB-EB42-0C4B-8E71-7C5AB213D303}"/>
              </a:ext>
            </a:extLst>
          </p:cNvPr>
          <p:cNvSpPr>
            <a:spLocks noGrp="1"/>
          </p:cNvSpPr>
          <p:nvPr>
            <p:ph type="title"/>
          </p:nvPr>
        </p:nvSpPr>
        <p:spPr/>
        <p:txBody>
          <a:bodyPr>
            <a:noAutofit/>
          </a:bodyPr>
          <a:lstStyle/>
          <a:p>
            <a:r>
              <a:rPr lang="ka-GE" sz="3200" b="1" dirty="0"/>
              <a:t>3. </a:t>
            </a:r>
            <a:r>
              <a:rPr lang="en-US" sz="3200" b="1" dirty="0" err="1"/>
              <a:t>სავალდებულო</a:t>
            </a:r>
            <a:r>
              <a:rPr lang="en-US" sz="3200" b="1" dirty="0"/>
              <a:t> </a:t>
            </a:r>
            <a:r>
              <a:rPr lang="en-US" sz="3200" b="1" dirty="0" err="1"/>
              <a:t>კერძო</a:t>
            </a:r>
            <a:r>
              <a:rPr lang="en-US" sz="3200" b="1" dirty="0"/>
              <a:t> </a:t>
            </a:r>
            <a:r>
              <a:rPr lang="en-US" sz="3200" b="1" dirty="0" err="1"/>
              <a:t>დაზღვევის</a:t>
            </a:r>
            <a:r>
              <a:rPr lang="en-US" sz="3200" b="1" dirty="0"/>
              <a:t> </a:t>
            </a:r>
            <a:r>
              <a:rPr lang="en-US" sz="3200" b="1" dirty="0" err="1"/>
              <a:t>განვითარება</a:t>
            </a:r>
            <a:r>
              <a:rPr lang="ka-GE" sz="3200" b="1" dirty="0"/>
              <a:t>, როგორც </a:t>
            </a:r>
            <a:r>
              <a:rPr lang="en-US" sz="3200" b="1" dirty="0" err="1"/>
              <a:t>სერვისებზე</a:t>
            </a:r>
            <a:r>
              <a:rPr lang="en-US" sz="3200" b="1" dirty="0"/>
              <a:t> </a:t>
            </a:r>
            <a:r>
              <a:rPr lang="en-US" sz="3200" b="1" dirty="0" err="1"/>
              <a:t>უნივერსალური</a:t>
            </a:r>
            <a:r>
              <a:rPr lang="en-US" sz="3200" b="1" dirty="0"/>
              <a:t> </a:t>
            </a:r>
            <a:r>
              <a:rPr lang="en-US" sz="3200" b="1" dirty="0" err="1"/>
              <a:t>მოცვის</a:t>
            </a:r>
            <a:r>
              <a:rPr lang="en-US" sz="3200" b="1" dirty="0"/>
              <a:t> </a:t>
            </a:r>
            <a:r>
              <a:rPr lang="en-US" sz="3200" b="1" dirty="0" err="1"/>
              <a:t>ზრდას</a:t>
            </a:r>
            <a:r>
              <a:rPr lang="en-US" sz="3200" b="1" dirty="0"/>
              <a:t> </a:t>
            </a:r>
            <a:r>
              <a:rPr lang="ka-GE" sz="3200" b="1" dirty="0"/>
              <a:t>ერთ-ერთი გზა </a:t>
            </a:r>
            <a:endParaRPr lang="en-US" sz="3200" dirty="0"/>
          </a:p>
        </p:txBody>
      </p:sp>
      <p:sp>
        <p:nvSpPr>
          <p:cNvPr id="3" name="Content Placeholder 2">
            <a:extLst>
              <a:ext uri="{FF2B5EF4-FFF2-40B4-BE49-F238E27FC236}">
                <a16:creationId xmlns:a16="http://schemas.microsoft.com/office/drawing/2014/main" id="{FBD7C2C4-C452-CE46-8D5A-9DB86A710411}"/>
              </a:ext>
            </a:extLst>
          </p:cNvPr>
          <p:cNvSpPr>
            <a:spLocks noGrp="1"/>
          </p:cNvSpPr>
          <p:nvPr>
            <p:ph idx="1"/>
          </p:nvPr>
        </p:nvSpPr>
        <p:spPr/>
        <p:txBody>
          <a:bodyPr/>
          <a:lstStyle/>
          <a:p>
            <a:r>
              <a:rPr lang="ka-GE" dirty="0"/>
              <a:t>გამოკითხულ ექსპერტთა სრული თანხვედრა აღინიშნა უნივერსალიზმის სახელმწიფო მონაწილეობით, ისე ნებაყოფლობითი კონტიბუციით მიღწევის მიმართულებით</a:t>
            </a:r>
            <a:endParaRPr lang="en-US" dirty="0"/>
          </a:p>
          <a:p>
            <a:r>
              <a:rPr lang="ka-GE" dirty="0"/>
              <a:t>დასაქმებულების მიერ კერძო სადაზღვევო პაკეტის შეძენა იქნება დამხმარე მექანიზმი საყოველთაო მოცვის მიმართულებით</a:t>
            </a:r>
            <a:endParaRPr lang="en-US" dirty="0"/>
          </a:p>
          <a:p>
            <a:r>
              <a:rPr lang="ka-GE" dirty="0"/>
              <a:t>აუცილებელია, რომ ორივეს ჰქონდეს შემავსებელი ფუნქცია და მეტი წილი დარჩეს სახელმწიფოს მხარეს</a:t>
            </a:r>
            <a:endParaRPr lang="en-US" dirty="0"/>
          </a:p>
          <a:p>
            <a:r>
              <a:rPr lang="ka-GE" dirty="0"/>
              <a:t>უნივერსალური დაფარვისთვის მნიშვნელოვანია როგორც სახელმწიფო, ისე კერძო დაზღვევის მონაწილეობა</a:t>
            </a:r>
            <a:endParaRPr lang="en-US" dirty="0"/>
          </a:p>
          <a:p>
            <a:endParaRPr lang="en-US" dirty="0"/>
          </a:p>
        </p:txBody>
      </p:sp>
    </p:spTree>
    <p:extLst>
      <p:ext uri="{BB962C8B-B14F-4D97-AF65-F5344CB8AC3E}">
        <p14:creationId xmlns:p14="http://schemas.microsoft.com/office/powerpoint/2010/main" val="11793550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39896-D0DA-DC47-9A46-A6F025A088FA}"/>
              </a:ext>
            </a:extLst>
          </p:cNvPr>
          <p:cNvSpPr>
            <a:spLocks noGrp="1"/>
          </p:cNvSpPr>
          <p:nvPr>
            <p:ph type="title"/>
          </p:nvPr>
        </p:nvSpPr>
        <p:spPr/>
        <p:txBody>
          <a:bodyPr>
            <a:normAutofit/>
          </a:bodyPr>
          <a:lstStyle/>
          <a:p>
            <a:r>
              <a:rPr lang="ka-GE" sz="3200" b="1" dirty="0"/>
              <a:t>4. </a:t>
            </a:r>
            <a:r>
              <a:rPr lang="en-US" sz="3200" b="1" dirty="0" err="1"/>
              <a:t>სავალდებულო</a:t>
            </a:r>
            <a:r>
              <a:rPr lang="en-US" sz="3200" b="1" dirty="0"/>
              <a:t> </a:t>
            </a:r>
            <a:r>
              <a:rPr lang="en-US" sz="3200" b="1" dirty="0" err="1"/>
              <a:t>დაზღვევის</a:t>
            </a:r>
            <a:r>
              <a:rPr lang="en-US" sz="3200" b="1" dirty="0"/>
              <a:t> </a:t>
            </a:r>
            <a:r>
              <a:rPr lang="en-US" sz="3200" b="1" dirty="0" err="1"/>
              <a:t>შენატანი</a:t>
            </a:r>
            <a:r>
              <a:rPr lang="en-US" sz="3200" b="1" dirty="0"/>
              <a:t>, </a:t>
            </a:r>
            <a:r>
              <a:rPr lang="en-US" sz="3200" b="1" dirty="0" err="1"/>
              <a:t>თუ</a:t>
            </a:r>
            <a:r>
              <a:rPr lang="en-US" sz="3200" b="1" dirty="0"/>
              <a:t> </a:t>
            </a:r>
            <a:r>
              <a:rPr lang="en-US" sz="3200" b="1" dirty="0" err="1"/>
              <a:t>ზოგადი</a:t>
            </a:r>
            <a:r>
              <a:rPr lang="en-US" sz="3200" b="1" dirty="0"/>
              <a:t> </a:t>
            </a:r>
            <a:r>
              <a:rPr lang="en-US" sz="3200" b="1" dirty="0" err="1"/>
              <a:t>საბიუჯეტო</a:t>
            </a:r>
            <a:r>
              <a:rPr lang="en-US" sz="3200" b="1" dirty="0"/>
              <a:t> </a:t>
            </a:r>
            <a:r>
              <a:rPr lang="en-US" sz="3200" b="1" dirty="0" err="1"/>
              <a:t>გადასახადი</a:t>
            </a:r>
            <a:r>
              <a:rPr lang="ka-GE" sz="3200" b="1" dirty="0"/>
              <a:t>?</a:t>
            </a:r>
            <a:endParaRPr lang="en-US" sz="3200" dirty="0"/>
          </a:p>
        </p:txBody>
      </p:sp>
      <p:sp>
        <p:nvSpPr>
          <p:cNvPr id="3" name="Content Placeholder 2">
            <a:extLst>
              <a:ext uri="{FF2B5EF4-FFF2-40B4-BE49-F238E27FC236}">
                <a16:creationId xmlns:a16="http://schemas.microsoft.com/office/drawing/2014/main" id="{B2F218E6-5BE2-744A-9D1F-B95088403525}"/>
              </a:ext>
            </a:extLst>
          </p:cNvPr>
          <p:cNvSpPr>
            <a:spLocks noGrp="1"/>
          </p:cNvSpPr>
          <p:nvPr>
            <p:ph idx="1"/>
          </p:nvPr>
        </p:nvSpPr>
        <p:spPr>
          <a:xfrm>
            <a:off x="5331417" y="1253331"/>
            <a:ext cx="6602278" cy="4351338"/>
          </a:xfrm>
        </p:spPr>
        <p:txBody>
          <a:bodyPr>
            <a:noAutofit/>
          </a:bodyPr>
          <a:lstStyle/>
          <a:p>
            <a:r>
              <a:rPr lang="ka-GE" sz="2400" dirty="0"/>
              <a:t>არაფორმალურ სექტორში დასაქმებულთა რაოდენობა ჭარბობს ფორმალურ სექტორში დასაქმებულებს</a:t>
            </a:r>
          </a:p>
          <a:p>
            <a:r>
              <a:rPr lang="ka-GE" sz="2400" dirty="0"/>
              <a:t>არ არის კარგად განვითარებული შემოსავლების აღრიცვის სისტემა</a:t>
            </a:r>
          </a:p>
          <a:p>
            <a:r>
              <a:rPr lang="ka-GE" sz="2400" dirty="0"/>
              <a:t>დემოგრაფიული ტრანზიცია  და ხანდაზმულთა რიცხვის ზრდა</a:t>
            </a:r>
          </a:p>
          <a:p>
            <a:r>
              <a:rPr lang="ka-GE" sz="2400" dirty="0"/>
              <a:t>სავალდებულო დაზღვევის გადასახადი - დამატებითი საგადასახადო ტვირთი ფორმალურ სექტორში დასაქმებულებისთვის</a:t>
            </a:r>
          </a:p>
          <a:p>
            <a:r>
              <a:rPr lang="ka-GE" sz="2400" dirty="0"/>
              <a:t>სამიზნე ფინანსურ პარამეტრები ჯანდაცვასთან მიმართებაში - ბიუჯეტიდან 15% და მშპ-დან 5-6%</a:t>
            </a:r>
            <a:endParaRPr lang="en-US" sz="2400" dirty="0"/>
          </a:p>
        </p:txBody>
      </p:sp>
      <p:graphicFrame>
        <p:nvGraphicFramePr>
          <p:cNvPr id="4" name="Chart 3">
            <a:extLst>
              <a:ext uri="{FF2B5EF4-FFF2-40B4-BE49-F238E27FC236}">
                <a16:creationId xmlns:a16="http://schemas.microsoft.com/office/drawing/2014/main" id="{222DD8EA-F85D-D54E-AE39-66B52ABAC7FA}"/>
              </a:ext>
            </a:extLst>
          </p:cNvPr>
          <p:cNvGraphicFramePr/>
          <p:nvPr>
            <p:extLst>
              <p:ext uri="{D42A27DB-BD31-4B8C-83A1-F6EECF244321}">
                <p14:modId xmlns:p14="http://schemas.microsoft.com/office/powerpoint/2010/main" val="636289815"/>
              </p:ext>
            </p:extLst>
          </p:nvPr>
        </p:nvGraphicFramePr>
        <p:xfrm>
          <a:off x="557561" y="1712059"/>
          <a:ext cx="4415883" cy="406427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082785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D3099-E041-E348-B4F2-8DC17D69C3E5}"/>
              </a:ext>
            </a:extLst>
          </p:cNvPr>
          <p:cNvSpPr>
            <a:spLocks noGrp="1"/>
          </p:cNvSpPr>
          <p:nvPr>
            <p:ph type="title"/>
          </p:nvPr>
        </p:nvSpPr>
        <p:spPr/>
        <p:txBody>
          <a:bodyPr>
            <a:normAutofit/>
          </a:bodyPr>
          <a:lstStyle/>
          <a:p>
            <a:r>
              <a:rPr lang="ka-GE" sz="3200" b="1" dirty="0"/>
              <a:t>5. </a:t>
            </a:r>
            <a:r>
              <a:rPr lang="en-US" sz="3200" b="1" dirty="0" err="1"/>
              <a:t>კერძო</a:t>
            </a:r>
            <a:r>
              <a:rPr lang="ka-GE" sz="3200" b="1" dirty="0"/>
              <a:t>, </a:t>
            </a:r>
            <a:r>
              <a:rPr lang="en-US" sz="3200" b="1" dirty="0" err="1"/>
              <a:t>თუ</a:t>
            </a:r>
            <a:r>
              <a:rPr lang="en-US" sz="3200" b="1" dirty="0"/>
              <a:t> </a:t>
            </a:r>
            <a:r>
              <a:rPr lang="en-US" sz="3200" b="1" dirty="0" err="1"/>
              <a:t>სახელმწიფო</a:t>
            </a:r>
            <a:r>
              <a:rPr lang="en-US" sz="3200" b="1" dirty="0"/>
              <a:t> </a:t>
            </a:r>
            <a:r>
              <a:rPr lang="en-US" sz="3200" b="1" dirty="0" err="1"/>
              <a:t>შემსყიდველი</a:t>
            </a:r>
            <a:r>
              <a:rPr lang="ka-GE" sz="3200" b="1" dirty="0"/>
              <a:t>,</a:t>
            </a:r>
            <a:r>
              <a:rPr lang="en-US" sz="3200" b="1" dirty="0"/>
              <a:t> </a:t>
            </a:r>
            <a:r>
              <a:rPr lang="en-US" sz="3200" b="1" dirty="0" err="1"/>
              <a:t>თუ</a:t>
            </a:r>
            <a:r>
              <a:rPr lang="en-US" sz="3200" b="1" dirty="0"/>
              <a:t> </a:t>
            </a:r>
            <a:r>
              <a:rPr lang="en-US" sz="3200" b="1" dirty="0" err="1"/>
              <a:t>სხვა</a:t>
            </a:r>
            <a:r>
              <a:rPr lang="en-US" sz="3200" b="1" dirty="0"/>
              <a:t>?</a:t>
            </a:r>
            <a:endParaRPr lang="en-US" sz="3200" dirty="0"/>
          </a:p>
        </p:txBody>
      </p:sp>
      <p:graphicFrame>
        <p:nvGraphicFramePr>
          <p:cNvPr id="4" name="Chart 3">
            <a:extLst>
              <a:ext uri="{FF2B5EF4-FFF2-40B4-BE49-F238E27FC236}">
                <a16:creationId xmlns:a16="http://schemas.microsoft.com/office/drawing/2014/main" id="{BC1CA0FC-35DD-F044-B0FE-273FF88B1187}"/>
              </a:ext>
            </a:extLst>
          </p:cNvPr>
          <p:cNvGraphicFramePr/>
          <p:nvPr>
            <p:extLst>
              <p:ext uri="{D42A27DB-BD31-4B8C-83A1-F6EECF244321}">
                <p14:modId xmlns:p14="http://schemas.microsoft.com/office/powerpoint/2010/main" val="3908130923"/>
              </p:ext>
            </p:extLst>
          </p:nvPr>
        </p:nvGraphicFramePr>
        <p:xfrm>
          <a:off x="557561" y="1712059"/>
          <a:ext cx="4415883" cy="4064273"/>
        </p:xfrm>
        <a:graphic>
          <a:graphicData uri="http://schemas.openxmlformats.org/drawingml/2006/chart">
            <c:chart xmlns:c="http://schemas.openxmlformats.org/drawingml/2006/chart" xmlns:r="http://schemas.openxmlformats.org/officeDocument/2006/relationships" r:id="rId3"/>
          </a:graphicData>
        </a:graphic>
      </p:graphicFrame>
      <p:sp>
        <p:nvSpPr>
          <p:cNvPr id="6" name="Content Placeholder 5">
            <a:extLst>
              <a:ext uri="{FF2B5EF4-FFF2-40B4-BE49-F238E27FC236}">
                <a16:creationId xmlns:a16="http://schemas.microsoft.com/office/drawing/2014/main" id="{7A2A0FD3-0BD2-8B41-B7E6-1F747A8798E4}"/>
              </a:ext>
            </a:extLst>
          </p:cNvPr>
          <p:cNvSpPr>
            <a:spLocks noGrp="1"/>
          </p:cNvSpPr>
          <p:nvPr>
            <p:ph idx="1"/>
          </p:nvPr>
        </p:nvSpPr>
        <p:spPr>
          <a:xfrm>
            <a:off x="5218771" y="1690687"/>
            <a:ext cx="6733743" cy="4576297"/>
          </a:xfrm>
        </p:spPr>
        <p:txBody>
          <a:bodyPr>
            <a:normAutofit/>
          </a:bodyPr>
          <a:lstStyle/>
          <a:p>
            <a:r>
              <a:rPr lang="ka-GE" sz="2400" dirty="0"/>
              <a:t>სამედიცინო მომსახურებისას ძირითადად კერძო ბაზრი არის წამყვანი, ამიტომ  ადმინისტრირების ყველაზე კარგი გზაა, რომ სახელმწიფო მაქსიმალურად მოშორდეს შესყიდვებსაც და უშუალოდ სერვისის მიმწოდებლებთან ურთიერთობასაც, </a:t>
            </a:r>
          </a:p>
          <a:p>
            <a:r>
              <a:rPr lang="ka-GE" sz="2400" dirty="0"/>
              <a:t>სახელმწიფო ადმინისტრირება ვერასდროს ვერ იქნება ისეთი ეფექტიანი კერძო ბაზარზე, როგორც კერძო აგენტის. </a:t>
            </a:r>
          </a:p>
          <a:p>
            <a:r>
              <a:rPr lang="ka-GE" sz="2400" dirty="0"/>
              <a:t>სახელმწიფოს როლი ადმინისტრირებაში უნდა შემოიფარგლოს წესებისა და სტანდარტების დადგენით</a:t>
            </a:r>
            <a:endParaRPr lang="en-US" sz="2400" dirty="0"/>
          </a:p>
        </p:txBody>
      </p:sp>
      <p:sp>
        <p:nvSpPr>
          <p:cNvPr id="5" name="Right Arrow 4">
            <a:extLst>
              <a:ext uri="{FF2B5EF4-FFF2-40B4-BE49-F238E27FC236}">
                <a16:creationId xmlns:a16="http://schemas.microsoft.com/office/drawing/2014/main" id="{4C06BF04-604D-8549-BF62-4E75CAF0DB16}"/>
              </a:ext>
            </a:extLst>
          </p:cNvPr>
          <p:cNvSpPr/>
          <p:nvPr/>
        </p:nvSpPr>
        <p:spPr>
          <a:xfrm rot="940767">
            <a:off x="4010490" y="3725121"/>
            <a:ext cx="1211416" cy="557561"/>
          </a:xfrm>
          <a:prstGeom prst="rightArrow">
            <a:avLst/>
          </a:prstGeom>
          <a:solidFill>
            <a:srgbClr val="DF87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103080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D3099-E041-E348-B4F2-8DC17D69C3E5}"/>
              </a:ext>
            </a:extLst>
          </p:cNvPr>
          <p:cNvSpPr>
            <a:spLocks noGrp="1"/>
          </p:cNvSpPr>
          <p:nvPr>
            <p:ph type="title"/>
          </p:nvPr>
        </p:nvSpPr>
        <p:spPr/>
        <p:txBody>
          <a:bodyPr>
            <a:normAutofit/>
          </a:bodyPr>
          <a:lstStyle/>
          <a:p>
            <a:r>
              <a:rPr lang="ka-GE" sz="3200" b="1" dirty="0"/>
              <a:t>5. </a:t>
            </a:r>
            <a:r>
              <a:rPr lang="en-US" sz="3200" b="1" dirty="0" err="1"/>
              <a:t>კერძო</a:t>
            </a:r>
            <a:r>
              <a:rPr lang="ka-GE" sz="3200" b="1" dirty="0"/>
              <a:t>, </a:t>
            </a:r>
            <a:r>
              <a:rPr lang="en-US" sz="3200" b="1" dirty="0" err="1"/>
              <a:t>თუ</a:t>
            </a:r>
            <a:r>
              <a:rPr lang="en-US" sz="3200" b="1" dirty="0"/>
              <a:t> </a:t>
            </a:r>
            <a:r>
              <a:rPr lang="en-US" sz="3200" b="1" dirty="0" err="1"/>
              <a:t>სახელმწიფო</a:t>
            </a:r>
            <a:r>
              <a:rPr lang="en-US" sz="3200" b="1" dirty="0"/>
              <a:t> </a:t>
            </a:r>
            <a:r>
              <a:rPr lang="en-US" sz="3200" b="1" dirty="0" err="1"/>
              <a:t>შემსყიდველი</a:t>
            </a:r>
            <a:r>
              <a:rPr lang="ka-GE" sz="3200" b="1" dirty="0"/>
              <a:t>,</a:t>
            </a:r>
            <a:r>
              <a:rPr lang="en-US" sz="3200" b="1" dirty="0"/>
              <a:t> </a:t>
            </a:r>
            <a:r>
              <a:rPr lang="en-US" sz="3200" b="1" dirty="0" err="1"/>
              <a:t>თუ</a:t>
            </a:r>
            <a:r>
              <a:rPr lang="en-US" sz="3200" b="1" dirty="0"/>
              <a:t> </a:t>
            </a:r>
            <a:r>
              <a:rPr lang="en-US" sz="3200" b="1" dirty="0" err="1"/>
              <a:t>სხვა</a:t>
            </a:r>
            <a:r>
              <a:rPr lang="en-US" sz="3200" b="1" dirty="0"/>
              <a:t>?</a:t>
            </a:r>
            <a:endParaRPr lang="en-US" sz="3200" dirty="0"/>
          </a:p>
        </p:txBody>
      </p:sp>
      <p:graphicFrame>
        <p:nvGraphicFramePr>
          <p:cNvPr id="4" name="Chart 3">
            <a:extLst>
              <a:ext uri="{FF2B5EF4-FFF2-40B4-BE49-F238E27FC236}">
                <a16:creationId xmlns:a16="http://schemas.microsoft.com/office/drawing/2014/main" id="{BC1CA0FC-35DD-F044-B0FE-273FF88B1187}"/>
              </a:ext>
            </a:extLst>
          </p:cNvPr>
          <p:cNvGraphicFramePr/>
          <p:nvPr>
            <p:extLst>
              <p:ext uri="{D42A27DB-BD31-4B8C-83A1-F6EECF244321}">
                <p14:modId xmlns:p14="http://schemas.microsoft.com/office/powerpoint/2010/main" val="1552543"/>
              </p:ext>
            </p:extLst>
          </p:nvPr>
        </p:nvGraphicFramePr>
        <p:xfrm>
          <a:off x="557561" y="1712059"/>
          <a:ext cx="4415883" cy="4464904"/>
        </p:xfrm>
        <a:graphic>
          <a:graphicData uri="http://schemas.openxmlformats.org/drawingml/2006/chart">
            <c:chart xmlns:c="http://schemas.openxmlformats.org/drawingml/2006/chart" xmlns:r="http://schemas.openxmlformats.org/officeDocument/2006/relationships" r:id="rId3"/>
          </a:graphicData>
        </a:graphic>
      </p:graphicFrame>
      <p:sp>
        <p:nvSpPr>
          <p:cNvPr id="8" name="Content Placeholder 7">
            <a:extLst>
              <a:ext uri="{FF2B5EF4-FFF2-40B4-BE49-F238E27FC236}">
                <a16:creationId xmlns:a16="http://schemas.microsoft.com/office/drawing/2014/main" id="{F3C74F5E-CFB4-8148-A6E3-E9DC30ACDF28}"/>
              </a:ext>
            </a:extLst>
          </p:cNvPr>
          <p:cNvSpPr>
            <a:spLocks noGrp="1"/>
          </p:cNvSpPr>
          <p:nvPr>
            <p:ph idx="1"/>
          </p:nvPr>
        </p:nvSpPr>
        <p:spPr>
          <a:xfrm>
            <a:off x="4973443" y="1825625"/>
            <a:ext cx="7218557" cy="4667250"/>
          </a:xfrm>
        </p:spPr>
        <p:txBody>
          <a:bodyPr>
            <a:normAutofit/>
          </a:bodyPr>
          <a:lstStyle/>
          <a:p>
            <a:r>
              <a:rPr lang="ka-GE" sz="2400" dirty="0"/>
              <a:t>ქვეყანაში უნდა იყოს სოლო, სტარტეგიული შემსყიდველი, რომელიც შეისყიდის სერვისს კონკრეტული ჯგუფებისთვის</a:t>
            </a:r>
          </a:p>
          <a:p>
            <a:r>
              <a:rPr lang="ka-GE" sz="2400" dirty="0"/>
              <a:t>შემსყიდველს აქვს ხანგრძლივვადიანი გეგმები, როგორ ასრულებს შესყიდვებს, როგორია სელექციის კრიტერიუმები, რა მეთოდებით ხორციელდება კონტაქტინგი,  როგორ ახდენს სახელმწიფო ფულის ადმინისტრირებას და ა.შ. </a:t>
            </a:r>
          </a:p>
          <a:p>
            <a:r>
              <a:rPr lang="ka-GE" sz="2400" dirty="0"/>
              <a:t>შემსყიდველი არ უნდა იყოს სამინისტროს დაქვემდებარებაში</a:t>
            </a:r>
            <a:endParaRPr lang="en-US" sz="2400" dirty="0"/>
          </a:p>
          <a:p>
            <a:endParaRPr lang="en-US" sz="2400" dirty="0"/>
          </a:p>
        </p:txBody>
      </p:sp>
      <p:sp>
        <p:nvSpPr>
          <p:cNvPr id="5" name="Right Arrow 4">
            <a:extLst>
              <a:ext uri="{FF2B5EF4-FFF2-40B4-BE49-F238E27FC236}">
                <a16:creationId xmlns:a16="http://schemas.microsoft.com/office/drawing/2014/main" id="{8C1F63D6-B0A5-CF4A-91AD-79389E059672}"/>
              </a:ext>
            </a:extLst>
          </p:cNvPr>
          <p:cNvSpPr/>
          <p:nvPr/>
        </p:nvSpPr>
        <p:spPr>
          <a:xfrm rot="20613546">
            <a:off x="4399484" y="2419246"/>
            <a:ext cx="865035" cy="539033"/>
          </a:xfrm>
          <a:prstGeom prst="rightArrow">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66888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D3099-E041-E348-B4F2-8DC17D69C3E5}"/>
              </a:ext>
            </a:extLst>
          </p:cNvPr>
          <p:cNvSpPr>
            <a:spLocks noGrp="1"/>
          </p:cNvSpPr>
          <p:nvPr>
            <p:ph type="title"/>
          </p:nvPr>
        </p:nvSpPr>
        <p:spPr/>
        <p:txBody>
          <a:bodyPr>
            <a:normAutofit/>
          </a:bodyPr>
          <a:lstStyle/>
          <a:p>
            <a:r>
              <a:rPr lang="ka-GE" sz="3200" b="1" dirty="0"/>
              <a:t>5. </a:t>
            </a:r>
            <a:r>
              <a:rPr lang="en-US" sz="3200" b="1" dirty="0" err="1"/>
              <a:t>კერძო</a:t>
            </a:r>
            <a:r>
              <a:rPr lang="ka-GE" sz="3200" b="1" dirty="0"/>
              <a:t>, </a:t>
            </a:r>
            <a:r>
              <a:rPr lang="en-US" sz="3200" b="1" dirty="0" err="1"/>
              <a:t>თუ</a:t>
            </a:r>
            <a:r>
              <a:rPr lang="en-US" sz="3200" b="1" dirty="0"/>
              <a:t> </a:t>
            </a:r>
            <a:r>
              <a:rPr lang="en-US" sz="3200" b="1" dirty="0" err="1"/>
              <a:t>სახელმწიფო</a:t>
            </a:r>
            <a:r>
              <a:rPr lang="en-US" sz="3200" b="1" dirty="0"/>
              <a:t> </a:t>
            </a:r>
            <a:r>
              <a:rPr lang="en-US" sz="3200" b="1" dirty="0" err="1"/>
              <a:t>შემსყიდველი</a:t>
            </a:r>
            <a:r>
              <a:rPr lang="ka-GE" sz="3200" b="1" dirty="0"/>
              <a:t>,</a:t>
            </a:r>
            <a:r>
              <a:rPr lang="en-US" sz="3200" b="1" dirty="0"/>
              <a:t> </a:t>
            </a:r>
            <a:r>
              <a:rPr lang="en-US" sz="3200" b="1" dirty="0" err="1"/>
              <a:t>თუ</a:t>
            </a:r>
            <a:r>
              <a:rPr lang="en-US" sz="3200" b="1" dirty="0"/>
              <a:t> </a:t>
            </a:r>
            <a:r>
              <a:rPr lang="en-US" sz="3200" b="1" dirty="0" err="1"/>
              <a:t>სხვა</a:t>
            </a:r>
            <a:r>
              <a:rPr lang="en-US" sz="3200" b="1" dirty="0"/>
              <a:t>?</a:t>
            </a:r>
            <a:endParaRPr lang="en-US" sz="3200" dirty="0"/>
          </a:p>
        </p:txBody>
      </p:sp>
      <p:sp>
        <p:nvSpPr>
          <p:cNvPr id="8" name="Content Placeholder 7">
            <a:extLst>
              <a:ext uri="{FF2B5EF4-FFF2-40B4-BE49-F238E27FC236}">
                <a16:creationId xmlns:a16="http://schemas.microsoft.com/office/drawing/2014/main" id="{F3C74F5E-CFB4-8148-A6E3-E9DC30ACDF28}"/>
              </a:ext>
            </a:extLst>
          </p:cNvPr>
          <p:cNvSpPr>
            <a:spLocks noGrp="1"/>
          </p:cNvSpPr>
          <p:nvPr>
            <p:ph idx="1"/>
          </p:nvPr>
        </p:nvSpPr>
        <p:spPr>
          <a:xfrm>
            <a:off x="4973443" y="1825625"/>
            <a:ext cx="7218557" cy="4667250"/>
          </a:xfrm>
        </p:spPr>
        <p:txBody>
          <a:bodyPr>
            <a:normAutofit/>
          </a:bodyPr>
          <a:lstStyle/>
          <a:p>
            <a:r>
              <a:rPr lang="ka-GE" sz="2400" dirty="0"/>
              <a:t>მრავალი შემსყიდველი, თუ სისტემას ექნება რიგიდული მარეგულირებელი გარემო, რომელშიც შემსყიდველები ოპერერიბენ. </a:t>
            </a:r>
          </a:p>
          <a:p>
            <a:r>
              <a:rPr lang="ka-GE" sz="2400" dirty="0"/>
              <a:t>ერთ-ერთი საუკეთესოა მართული კონკურენციაა (managed competition).</a:t>
            </a:r>
          </a:p>
          <a:p>
            <a:endParaRPr lang="ka-GE" sz="2400" dirty="0"/>
          </a:p>
          <a:p>
            <a:r>
              <a:rPr lang="ka-GE" sz="2400" dirty="0"/>
              <a:t>არაეფექტური რეგულაციების პირობებში სულ ერთია რომელი მოდელი იქნება</a:t>
            </a:r>
            <a:endParaRPr lang="en-US" sz="2400" dirty="0"/>
          </a:p>
          <a:p>
            <a:endParaRPr lang="en-US" sz="2400" dirty="0"/>
          </a:p>
        </p:txBody>
      </p:sp>
      <p:graphicFrame>
        <p:nvGraphicFramePr>
          <p:cNvPr id="6" name="Chart 5">
            <a:extLst>
              <a:ext uri="{FF2B5EF4-FFF2-40B4-BE49-F238E27FC236}">
                <a16:creationId xmlns:a16="http://schemas.microsoft.com/office/drawing/2014/main" id="{B9E060F9-4F81-3545-8DCB-C93460F7F7D3}"/>
              </a:ext>
            </a:extLst>
          </p:cNvPr>
          <p:cNvGraphicFramePr/>
          <p:nvPr>
            <p:extLst>
              <p:ext uri="{D42A27DB-BD31-4B8C-83A1-F6EECF244321}">
                <p14:modId xmlns:p14="http://schemas.microsoft.com/office/powerpoint/2010/main" val="3280893325"/>
              </p:ext>
            </p:extLst>
          </p:nvPr>
        </p:nvGraphicFramePr>
        <p:xfrm>
          <a:off x="557561" y="1712059"/>
          <a:ext cx="4415883" cy="4064273"/>
        </p:xfrm>
        <a:graphic>
          <a:graphicData uri="http://schemas.openxmlformats.org/drawingml/2006/chart">
            <c:chart xmlns:c="http://schemas.openxmlformats.org/drawingml/2006/chart" xmlns:r="http://schemas.openxmlformats.org/officeDocument/2006/relationships" r:id="rId3"/>
          </a:graphicData>
        </a:graphic>
      </p:graphicFrame>
      <p:sp>
        <p:nvSpPr>
          <p:cNvPr id="5" name="Right Arrow 4">
            <a:extLst>
              <a:ext uri="{FF2B5EF4-FFF2-40B4-BE49-F238E27FC236}">
                <a16:creationId xmlns:a16="http://schemas.microsoft.com/office/drawing/2014/main" id="{8C1F63D6-B0A5-CF4A-91AD-79389E059672}"/>
              </a:ext>
            </a:extLst>
          </p:cNvPr>
          <p:cNvSpPr/>
          <p:nvPr/>
        </p:nvSpPr>
        <p:spPr>
          <a:xfrm rot="20613546">
            <a:off x="4399484" y="2419246"/>
            <a:ext cx="865035" cy="539033"/>
          </a:xfrm>
          <a:prstGeom prst="rightArrow">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a:extLst>
              <a:ext uri="{FF2B5EF4-FFF2-40B4-BE49-F238E27FC236}">
                <a16:creationId xmlns:a16="http://schemas.microsoft.com/office/drawing/2014/main" id="{ECBFA44C-E1FC-3F43-BD80-26C03D576581}"/>
              </a:ext>
            </a:extLst>
          </p:cNvPr>
          <p:cNvSpPr/>
          <p:nvPr/>
        </p:nvSpPr>
        <p:spPr>
          <a:xfrm rot="1742391">
            <a:off x="4031955" y="3964397"/>
            <a:ext cx="865035" cy="539033"/>
          </a:xfrm>
          <a:prstGeom prst="rightArrow">
            <a:avLst>
              <a:gd name="adj1" fmla="val 50000"/>
              <a:gd name="adj2" fmla="val 53287"/>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295449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409FC-FEC3-C646-86FE-0B1AFDB6418F}"/>
              </a:ext>
            </a:extLst>
          </p:cNvPr>
          <p:cNvSpPr>
            <a:spLocks noGrp="1"/>
          </p:cNvSpPr>
          <p:nvPr>
            <p:ph type="title"/>
          </p:nvPr>
        </p:nvSpPr>
        <p:spPr/>
        <p:txBody>
          <a:bodyPr>
            <a:noAutofit/>
          </a:bodyPr>
          <a:lstStyle/>
          <a:p>
            <a:r>
              <a:rPr lang="ka-GE" sz="3200" b="1" dirty="0"/>
              <a:t>6. რა არის საყოველთაო ჯანდაცვის პროგრამის </a:t>
            </a:r>
            <a:r>
              <a:rPr lang="en-US" sz="3200" b="1" dirty="0" err="1"/>
              <a:t>ადმინისტრირების</a:t>
            </a:r>
            <a:r>
              <a:rPr lang="en-US" sz="3200" b="1" dirty="0"/>
              <a:t> </a:t>
            </a:r>
            <a:r>
              <a:rPr lang="en-US" sz="3200" b="1" dirty="0" err="1"/>
              <a:t>ეფექტიანობის</a:t>
            </a:r>
            <a:r>
              <a:rPr lang="en-US" sz="3200" b="1" dirty="0"/>
              <a:t> </a:t>
            </a:r>
            <a:r>
              <a:rPr lang="en-US" sz="3200" b="1" dirty="0" err="1"/>
              <a:t>გაუმჯობესების</a:t>
            </a:r>
            <a:r>
              <a:rPr lang="en-US" sz="3200" b="1" dirty="0"/>
              <a:t> </a:t>
            </a:r>
            <a:r>
              <a:rPr lang="en-US" sz="3200" b="1" dirty="0" err="1"/>
              <a:t>საუკეთესო</a:t>
            </a:r>
            <a:r>
              <a:rPr lang="en-US" sz="3200" b="1" dirty="0"/>
              <a:t> </a:t>
            </a:r>
            <a:r>
              <a:rPr lang="en-US" sz="3200" b="1" dirty="0" err="1"/>
              <a:t>გზა</a:t>
            </a:r>
            <a:r>
              <a:rPr lang="en-US" sz="3200" b="1" dirty="0"/>
              <a:t>?  </a:t>
            </a:r>
          </a:p>
        </p:txBody>
      </p:sp>
      <p:sp>
        <p:nvSpPr>
          <p:cNvPr id="3" name="Content Placeholder 2">
            <a:extLst>
              <a:ext uri="{FF2B5EF4-FFF2-40B4-BE49-F238E27FC236}">
                <a16:creationId xmlns:a16="http://schemas.microsoft.com/office/drawing/2014/main" id="{A8A68A6F-D10F-B446-BCB7-B3C5FCEDB252}"/>
              </a:ext>
            </a:extLst>
          </p:cNvPr>
          <p:cNvSpPr>
            <a:spLocks noGrp="1"/>
          </p:cNvSpPr>
          <p:nvPr>
            <p:ph idx="1"/>
          </p:nvPr>
        </p:nvSpPr>
        <p:spPr>
          <a:xfrm>
            <a:off x="838200" y="2070553"/>
            <a:ext cx="10515600" cy="3595461"/>
          </a:xfrm>
        </p:spPr>
        <p:txBody>
          <a:bodyPr>
            <a:normAutofit/>
          </a:bodyPr>
          <a:lstStyle/>
          <a:p>
            <a:r>
              <a:rPr lang="ka-GE" dirty="0"/>
              <a:t>სოლო, სტარტეგიული შემსყიდველი</a:t>
            </a:r>
          </a:p>
          <a:p>
            <a:r>
              <a:rPr lang="ka-GE" dirty="0"/>
              <a:t>მკაფიო ხარისხის სისტემის ჩარჩო</a:t>
            </a:r>
          </a:p>
          <a:p>
            <a:r>
              <a:rPr lang="ka-GE" dirty="0"/>
              <a:t>სერვისების ანაზღაურების მექანიზმების დახვეწა - შედეგზე დაფუძნებული ანაზღაურება, DRG-ის სისტემა</a:t>
            </a:r>
          </a:p>
          <a:p>
            <a:r>
              <a:rPr lang="ka-GE" dirty="0"/>
              <a:t>სელექტიური კონტრაქტირება </a:t>
            </a:r>
            <a:endParaRPr lang="en-US" dirty="0"/>
          </a:p>
          <a:p>
            <a:endParaRPr lang="en-US" dirty="0"/>
          </a:p>
        </p:txBody>
      </p:sp>
    </p:spTree>
    <p:extLst>
      <p:ext uri="{BB962C8B-B14F-4D97-AF65-F5344CB8AC3E}">
        <p14:creationId xmlns:p14="http://schemas.microsoft.com/office/powerpoint/2010/main" val="158147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0D8B4-9157-F642-B207-EDAA8F2A4523}"/>
              </a:ext>
            </a:extLst>
          </p:cNvPr>
          <p:cNvSpPr>
            <a:spLocks noGrp="1"/>
          </p:cNvSpPr>
          <p:nvPr>
            <p:ph type="title"/>
          </p:nvPr>
        </p:nvSpPr>
        <p:spPr/>
        <p:txBody>
          <a:bodyPr>
            <a:normAutofit/>
          </a:bodyPr>
          <a:lstStyle/>
          <a:p>
            <a:r>
              <a:rPr lang="ka-GE" sz="3200" b="1" dirty="0"/>
              <a:t>7. </a:t>
            </a:r>
            <a:r>
              <a:rPr lang="en-US" sz="3200" b="1" dirty="0" err="1"/>
              <a:t>როგორ</a:t>
            </a:r>
            <a:r>
              <a:rPr lang="en-US" sz="3200" b="1" dirty="0"/>
              <a:t> </a:t>
            </a:r>
            <a:r>
              <a:rPr lang="en-US" sz="3200" b="1" dirty="0" err="1"/>
              <a:t>უნდა</a:t>
            </a:r>
            <a:r>
              <a:rPr lang="en-US" sz="3200" b="1" dirty="0"/>
              <a:t> </a:t>
            </a:r>
            <a:r>
              <a:rPr lang="en-US" sz="3200" b="1" dirty="0" err="1"/>
              <a:t>გაუმჯობესდეს</a:t>
            </a:r>
            <a:r>
              <a:rPr lang="en-US" sz="3200" b="1" dirty="0"/>
              <a:t> </a:t>
            </a:r>
            <a:r>
              <a:rPr lang="en-US" sz="3200" b="1" dirty="0" err="1"/>
              <a:t>ჯანდაცვის</a:t>
            </a:r>
            <a:r>
              <a:rPr lang="en-US" sz="3200" b="1" dirty="0"/>
              <a:t> </a:t>
            </a:r>
            <a:r>
              <a:rPr lang="en-US" sz="3200" b="1" dirty="0" err="1"/>
              <a:t>სისტემის</a:t>
            </a:r>
            <a:r>
              <a:rPr lang="en-US" sz="3200" b="1" dirty="0"/>
              <a:t> </a:t>
            </a:r>
            <a:r>
              <a:rPr lang="en-US" sz="3200" b="1" dirty="0" err="1"/>
              <a:t>ეფექტიანობა</a:t>
            </a:r>
            <a:r>
              <a:rPr lang="en-US" sz="3200" b="1" dirty="0"/>
              <a:t>/</a:t>
            </a:r>
            <a:r>
              <a:rPr lang="en-US" sz="3200" b="1" dirty="0" err="1"/>
              <a:t>ეფექტურობა</a:t>
            </a:r>
            <a:r>
              <a:rPr lang="en-US" sz="3200" b="1" dirty="0"/>
              <a:t>? (1)</a:t>
            </a:r>
            <a:endParaRPr lang="en-US" sz="3200" dirty="0"/>
          </a:p>
        </p:txBody>
      </p:sp>
      <p:sp>
        <p:nvSpPr>
          <p:cNvPr id="3" name="Content Placeholder 2">
            <a:extLst>
              <a:ext uri="{FF2B5EF4-FFF2-40B4-BE49-F238E27FC236}">
                <a16:creationId xmlns:a16="http://schemas.microsoft.com/office/drawing/2014/main" id="{3DE53E68-981A-8242-B31B-94A35FCA577B}"/>
              </a:ext>
            </a:extLst>
          </p:cNvPr>
          <p:cNvSpPr>
            <a:spLocks noGrp="1"/>
          </p:cNvSpPr>
          <p:nvPr>
            <p:ph idx="1"/>
          </p:nvPr>
        </p:nvSpPr>
        <p:spPr/>
        <p:txBody>
          <a:bodyPr>
            <a:noAutofit/>
          </a:bodyPr>
          <a:lstStyle/>
          <a:p>
            <a:pPr lvl="0"/>
            <a:r>
              <a:rPr lang="ka-GE" sz="2400" dirty="0"/>
              <a:t>ჯანდაცვის სისტემის გრძევადიანი ხედვის ჩამოყალიბება</a:t>
            </a:r>
            <a:endParaRPr lang="en-US" sz="2400" dirty="0"/>
          </a:p>
          <a:p>
            <a:pPr lvl="0"/>
            <a:r>
              <a:rPr lang="ka-GE" sz="2400" dirty="0"/>
              <a:t>ხარჯების შეკავების/კონტროლი მექანიზმების დახვეწა</a:t>
            </a:r>
            <a:endParaRPr lang="en-US" sz="2400" dirty="0"/>
          </a:p>
          <a:p>
            <a:pPr lvl="0"/>
            <a:r>
              <a:rPr lang="ka-GE" sz="2400" dirty="0"/>
              <a:t>პირველადი ჯანდაცვის სისტემის გაძლიერება,  მოსახლეობის მოტივაცია პჯდ სერვისის მისაღებად,  მეტი აქცენტი დაავადებების პრევენციაზე, სკრინინგსა და ადრეულ გამოვლენაზე</a:t>
            </a:r>
            <a:endParaRPr lang="en-US" sz="2400" dirty="0"/>
          </a:p>
          <a:p>
            <a:pPr lvl="0"/>
            <a:r>
              <a:rPr lang="ka-GE" sz="2400" dirty="0"/>
              <a:t>ფარმაცევტული საშუალებების სუბსიდირება </a:t>
            </a:r>
            <a:endParaRPr lang="en-US" sz="2400" dirty="0"/>
          </a:p>
          <a:p>
            <a:pPr lvl="0"/>
            <a:r>
              <a:rPr lang="ka-GE" sz="2400" dirty="0"/>
              <a:t>სამედიცინო და ფარმაცევტილ ბაზარზე დაშვების პირობების გადახედვა და გამკაცრება, რეფორმები მედიკამენტების ფასწარმოქმნასა და ფასთ-რეგულაციაში</a:t>
            </a:r>
            <a:endParaRPr lang="en-US" sz="2400" dirty="0"/>
          </a:p>
          <a:p>
            <a:pPr marL="0" indent="0">
              <a:buNone/>
            </a:pPr>
            <a:endParaRPr lang="en-US" sz="2400" dirty="0"/>
          </a:p>
        </p:txBody>
      </p:sp>
    </p:spTree>
    <p:extLst>
      <p:ext uri="{BB962C8B-B14F-4D97-AF65-F5344CB8AC3E}">
        <p14:creationId xmlns:p14="http://schemas.microsoft.com/office/powerpoint/2010/main" val="1981984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F9876-06A3-8142-A4C5-4CCA612A2949}"/>
              </a:ext>
            </a:extLst>
          </p:cNvPr>
          <p:cNvSpPr>
            <a:spLocks noGrp="1"/>
          </p:cNvSpPr>
          <p:nvPr>
            <p:ph type="title"/>
          </p:nvPr>
        </p:nvSpPr>
        <p:spPr/>
        <p:txBody>
          <a:bodyPr/>
          <a:lstStyle/>
          <a:p>
            <a:r>
              <a:rPr lang="ka-GE" dirty="0"/>
              <a:t>მიზანი</a:t>
            </a:r>
            <a:endParaRPr lang="en-US" dirty="0"/>
          </a:p>
        </p:txBody>
      </p:sp>
      <p:sp>
        <p:nvSpPr>
          <p:cNvPr id="3" name="Content Placeholder 2">
            <a:extLst>
              <a:ext uri="{FF2B5EF4-FFF2-40B4-BE49-F238E27FC236}">
                <a16:creationId xmlns:a16="http://schemas.microsoft.com/office/drawing/2014/main" id="{5642E9FB-9B90-F34B-A38E-8471A1BA29E9}"/>
              </a:ext>
            </a:extLst>
          </p:cNvPr>
          <p:cNvSpPr>
            <a:spLocks noGrp="1"/>
          </p:cNvSpPr>
          <p:nvPr>
            <p:ph idx="1"/>
          </p:nvPr>
        </p:nvSpPr>
        <p:spPr/>
        <p:txBody>
          <a:bodyPr/>
          <a:lstStyle/>
          <a:p>
            <a:pPr>
              <a:lnSpc>
                <a:spcPct val="150000"/>
              </a:lnSpc>
            </a:pPr>
            <a:r>
              <a:rPr lang="ka-GE" dirty="0"/>
              <a:t>საქართველოში მოქმედი ჯანდაცვის სისტემის მოდელების და ჯანდაცვაში ინვესტიციების ზემოქმედება მოსახლეობის ფინანსურ დაცულობასა და მოსახლეობის ჯანმრთელობის მდგომარეობაზე</a:t>
            </a:r>
            <a:endParaRPr lang="en-US" dirty="0"/>
          </a:p>
        </p:txBody>
      </p:sp>
    </p:spTree>
    <p:extLst>
      <p:ext uri="{BB962C8B-B14F-4D97-AF65-F5344CB8AC3E}">
        <p14:creationId xmlns:p14="http://schemas.microsoft.com/office/powerpoint/2010/main" val="28611283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0D8B4-9157-F642-B207-EDAA8F2A4523}"/>
              </a:ext>
            </a:extLst>
          </p:cNvPr>
          <p:cNvSpPr>
            <a:spLocks noGrp="1"/>
          </p:cNvSpPr>
          <p:nvPr>
            <p:ph type="title"/>
          </p:nvPr>
        </p:nvSpPr>
        <p:spPr/>
        <p:txBody>
          <a:bodyPr>
            <a:normAutofit/>
          </a:bodyPr>
          <a:lstStyle/>
          <a:p>
            <a:r>
              <a:rPr lang="ka-GE" sz="3200" b="1" dirty="0"/>
              <a:t>7. </a:t>
            </a:r>
            <a:r>
              <a:rPr lang="en-US" sz="3200" b="1" dirty="0" err="1"/>
              <a:t>როგორ</a:t>
            </a:r>
            <a:r>
              <a:rPr lang="en-US" sz="3200" b="1" dirty="0"/>
              <a:t> </a:t>
            </a:r>
            <a:r>
              <a:rPr lang="en-US" sz="3200" b="1" dirty="0" err="1"/>
              <a:t>უნდა</a:t>
            </a:r>
            <a:r>
              <a:rPr lang="en-US" sz="3200" b="1" dirty="0"/>
              <a:t> </a:t>
            </a:r>
            <a:r>
              <a:rPr lang="en-US" sz="3200" b="1" dirty="0" err="1"/>
              <a:t>გაუმჯობესდეს</a:t>
            </a:r>
            <a:r>
              <a:rPr lang="en-US" sz="3200" b="1" dirty="0"/>
              <a:t> </a:t>
            </a:r>
            <a:r>
              <a:rPr lang="en-US" sz="3200" b="1" dirty="0" err="1"/>
              <a:t>ჯანდაცვის</a:t>
            </a:r>
            <a:r>
              <a:rPr lang="en-US" sz="3200" b="1" dirty="0"/>
              <a:t> </a:t>
            </a:r>
            <a:r>
              <a:rPr lang="en-US" sz="3200" b="1" dirty="0" err="1"/>
              <a:t>სისტემის</a:t>
            </a:r>
            <a:r>
              <a:rPr lang="en-US" sz="3200" b="1" dirty="0"/>
              <a:t> </a:t>
            </a:r>
            <a:r>
              <a:rPr lang="en-US" sz="3200" b="1" dirty="0" err="1"/>
              <a:t>ეფექტიანობა</a:t>
            </a:r>
            <a:r>
              <a:rPr lang="en-US" sz="3200" b="1" dirty="0"/>
              <a:t>/</a:t>
            </a:r>
            <a:r>
              <a:rPr lang="en-US" sz="3200" b="1" dirty="0" err="1"/>
              <a:t>ეფექტურობა</a:t>
            </a:r>
            <a:r>
              <a:rPr lang="en-US" sz="3200" b="1" dirty="0"/>
              <a:t>? (2)</a:t>
            </a:r>
            <a:endParaRPr lang="en-US" sz="3200" dirty="0"/>
          </a:p>
        </p:txBody>
      </p:sp>
      <p:sp>
        <p:nvSpPr>
          <p:cNvPr id="3" name="Content Placeholder 2">
            <a:extLst>
              <a:ext uri="{FF2B5EF4-FFF2-40B4-BE49-F238E27FC236}">
                <a16:creationId xmlns:a16="http://schemas.microsoft.com/office/drawing/2014/main" id="{3DE53E68-981A-8242-B31B-94A35FCA577B}"/>
              </a:ext>
            </a:extLst>
          </p:cNvPr>
          <p:cNvSpPr>
            <a:spLocks noGrp="1"/>
          </p:cNvSpPr>
          <p:nvPr>
            <p:ph idx="1"/>
          </p:nvPr>
        </p:nvSpPr>
        <p:spPr/>
        <p:txBody>
          <a:bodyPr>
            <a:noAutofit/>
          </a:bodyPr>
          <a:lstStyle/>
          <a:p>
            <a:pPr lvl="0"/>
            <a:r>
              <a:rPr lang="ka-GE" sz="2400" dirty="0"/>
              <a:t>ქვეყნის საჭიროებების განსაზღვრა პირველადი ჯანდაცვის სისტემასა და ჰოსპიტალურ სექტორში</a:t>
            </a:r>
            <a:endParaRPr lang="en-US" sz="2400" dirty="0"/>
          </a:p>
          <a:p>
            <a:pPr lvl="0"/>
            <a:r>
              <a:rPr lang="ka-GE" sz="2400" dirty="0"/>
              <a:t>ხარისხის მართვის მექანიზმების ჩამოყალიბება და ხარისხის სტანდარტების შემოღება</a:t>
            </a:r>
            <a:endParaRPr lang="en-US" sz="2400" dirty="0"/>
          </a:p>
          <a:p>
            <a:pPr lvl="0"/>
            <a:r>
              <a:rPr lang="ka-GE" sz="2400" dirty="0"/>
              <a:t>სამედიცინო განათლების სისტემის რეფორმა:</a:t>
            </a:r>
            <a:endParaRPr lang="en-US" sz="2400" dirty="0"/>
          </a:p>
          <a:p>
            <a:pPr lvl="0"/>
            <a:r>
              <a:rPr lang="ka-GE" sz="2400" dirty="0"/>
              <a:t>ჯანდაცვის საინფორმაციო სისტემების მოწესრიგება და ელექტრონული ჩანაწერების სისტემის დანერგვა</a:t>
            </a:r>
            <a:endParaRPr lang="en-US" sz="2400" dirty="0"/>
          </a:p>
          <a:p>
            <a:pPr lvl="0"/>
            <a:r>
              <a:rPr lang="ka-GE" sz="2400" dirty="0"/>
              <a:t>ყველა მოსახლეს გაერთიანება  წინასწარი გადახდის სქემებში </a:t>
            </a:r>
            <a:endParaRPr lang="en-US" sz="2400" dirty="0"/>
          </a:p>
          <a:p>
            <a:pPr lvl="0"/>
            <a:r>
              <a:rPr lang="ka-GE" sz="2400" dirty="0"/>
              <a:t>ფინანსური რისკების ბევრ შემსყიდველზე გადანაწილება მართული კონკურენციის შესაქმნელად</a:t>
            </a:r>
            <a:endParaRPr lang="en-US" sz="2400" dirty="0"/>
          </a:p>
          <a:p>
            <a:pPr lvl="0"/>
            <a:r>
              <a:rPr lang="ka-GE" sz="2400" dirty="0"/>
              <a:t>ისეთი თამაშის წესების შემუშავება, სადაც პაციენტის, ექიმისა და შემსყიდველის ინტერესი თანაბრად იქნება დაცული </a:t>
            </a:r>
            <a:endParaRPr lang="en-US" sz="2400" dirty="0"/>
          </a:p>
          <a:p>
            <a:pPr marL="0" indent="0">
              <a:buNone/>
            </a:pPr>
            <a:endParaRPr lang="en-US" sz="2400" dirty="0"/>
          </a:p>
        </p:txBody>
      </p:sp>
    </p:spTree>
    <p:extLst>
      <p:ext uri="{BB962C8B-B14F-4D97-AF65-F5344CB8AC3E}">
        <p14:creationId xmlns:p14="http://schemas.microsoft.com/office/powerpoint/2010/main" val="11701858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40D38-DCE2-1C49-8D59-0694F2D66C29}"/>
              </a:ext>
            </a:extLst>
          </p:cNvPr>
          <p:cNvSpPr>
            <a:spLocks noGrp="1"/>
          </p:cNvSpPr>
          <p:nvPr>
            <p:ph type="title"/>
          </p:nvPr>
        </p:nvSpPr>
        <p:spPr>
          <a:xfrm>
            <a:off x="838200" y="188855"/>
            <a:ext cx="10515600" cy="1325563"/>
          </a:xfrm>
        </p:spPr>
        <p:txBody>
          <a:bodyPr>
            <a:normAutofit/>
          </a:bodyPr>
          <a:lstStyle/>
          <a:p>
            <a:r>
              <a:rPr lang="ka-GE" sz="3600" dirty="0"/>
              <a:t>დისერტაციის შესრულების სავარაუდო გრაფიკი</a:t>
            </a:r>
            <a:r>
              <a:rPr lang="en-US" sz="3600" dirty="0"/>
              <a:t> </a:t>
            </a:r>
          </a:p>
        </p:txBody>
      </p:sp>
      <p:graphicFrame>
        <p:nvGraphicFramePr>
          <p:cNvPr id="4" name="Content Placeholder 3">
            <a:extLst>
              <a:ext uri="{FF2B5EF4-FFF2-40B4-BE49-F238E27FC236}">
                <a16:creationId xmlns:a16="http://schemas.microsoft.com/office/drawing/2014/main" id="{3D022573-45E4-5043-A878-EC0447B6B318}"/>
              </a:ext>
            </a:extLst>
          </p:cNvPr>
          <p:cNvGraphicFramePr>
            <a:graphicFrameLocks noGrp="1"/>
          </p:cNvGraphicFramePr>
          <p:nvPr>
            <p:ph idx="1"/>
            <p:extLst>
              <p:ext uri="{D42A27DB-BD31-4B8C-83A1-F6EECF244321}">
                <p14:modId xmlns:p14="http://schemas.microsoft.com/office/powerpoint/2010/main" val="4125360791"/>
              </p:ext>
            </p:extLst>
          </p:nvPr>
        </p:nvGraphicFramePr>
        <p:xfrm>
          <a:off x="838200" y="1514418"/>
          <a:ext cx="9348583" cy="4914292"/>
        </p:xfrm>
        <a:graphic>
          <a:graphicData uri="http://schemas.openxmlformats.org/drawingml/2006/table">
            <a:tbl>
              <a:tblPr firstRow="1" firstCol="1" bandRow="1">
                <a:tableStyleId>{5C22544A-7EE6-4342-B048-85BDC9FD1C3A}</a:tableStyleId>
              </a:tblPr>
              <a:tblGrid>
                <a:gridCol w="4049037">
                  <a:extLst>
                    <a:ext uri="{9D8B030D-6E8A-4147-A177-3AD203B41FA5}">
                      <a16:colId xmlns:a16="http://schemas.microsoft.com/office/drawing/2014/main" val="3988191229"/>
                    </a:ext>
                  </a:extLst>
                </a:gridCol>
                <a:gridCol w="1768755">
                  <a:extLst>
                    <a:ext uri="{9D8B030D-6E8A-4147-A177-3AD203B41FA5}">
                      <a16:colId xmlns:a16="http://schemas.microsoft.com/office/drawing/2014/main" val="413880864"/>
                    </a:ext>
                  </a:extLst>
                </a:gridCol>
                <a:gridCol w="2340968">
                  <a:extLst>
                    <a:ext uri="{9D8B030D-6E8A-4147-A177-3AD203B41FA5}">
                      <a16:colId xmlns:a16="http://schemas.microsoft.com/office/drawing/2014/main" val="617417365"/>
                    </a:ext>
                  </a:extLst>
                </a:gridCol>
                <a:gridCol w="1189823">
                  <a:extLst>
                    <a:ext uri="{9D8B030D-6E8A-4147-A177-3AD203B41FA5}">
                      <a16:colId xmlns:a16="http://schemas.microsoft.com/office/drawing/2014/main" val="3677740852"/>
                    </a:ext>
                  </a:extLst>
                </a:gridCol>
              </a:tblGrid>
              <a:tr h="664787">
                <a:tc>
                  <a:txBody>
                    <a:bodyPr/>
                    <a:lstStyle/>
                    <a:p>
                      <a:pPr algn="ctr">
                        <a:lnSpc>
                          <a:spcPct val="115000"/>
                        </a:lnSpc>
                        <a:spcAft>
                          <a:spcPts val="0"/>
                        </a:spcAft>
                      </a:pPr>
                      <a:r>
                        <a:rPr lang="ka-GE" sz="1800" dirty="0">
                          <a:effectLst/>
                        </a:rPr>
                        <a:t>განსახორციელებელი აქტივობები</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ka-GE" sz="1800" dirty="0">
                          <a:effectLst/>
                        </a:rPr>
                        <a:t>შემოდგომის  სემესტრი</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ka-GE" sz="1800" dirty="0">
                          <a:effectLst/>
                        </a:rPr>
                        <a:t>გაზაფხულის სემესტრი</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ka-GE" sz="1800" dirty="0">
                          <a:effectLst/>
                        </a:rPr>
                        <a:t>შენიშვნა</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43876296"/>
                  </a:ext>
                </a:extLst>
              </a:tr>
              <a:tr h="326885">
                <a:tc>
                  <a:txBody>
                    <a:bodyPr/>
                    <a:lstStyle/>
                    <a:p>
                      <a:pPr>
                        <a:lnSpc>
                          <a:spcPct val="115000"/>
                        </a:lnSpc>
                        <a:spcAft>
                          <a:spcPts val="0"/>
                        </a:spcAft>
                      </a:pPr>
                      <a:r>
                        <a:rPr lang="ka-GE" sz="1800">
                          <a:effectLst/>
                        </a:rPr>
                        <a:t> </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dirty="0">
                          <a:effectLst/>
                        </a:rPr>
                        <a:t> </a:t>
                      </a:r>
                      <a:endParaRPr lang="en-US" sz="18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a:effectLst/>
                        </a:rPr>
                        <a:t> </a:t>
                      </a:r>
                      <a:endParaRPr lang="en-US" sz="18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a-GE" sz="1800">
                          <a:effectLst/>
                        </a:rPr>
                        <a:t> </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93847557"/>
                  </a:ext>
                </a:extLst>
              </a:tr>
              <a:tr h="326885">
                <a:tc>
                  <a:txBody>
                    <a:bodyPr/>
                    <a:lstStyle/>
                    <a:p>
                      <a:pPr>
                        <a:lnSpc>
                          <a:spcPct val="115000"/>
                        </a:lnSpc>
                        <a:spcAft>
                          <a:spcPts val="0"/>
                        </a:spcAft>
                      </a:pPr>
                      <a:r>
                        <a:rPr lang="ka-GE" sz="1800">
                          <a:effectLst/>
                        </a:rPr>
                        <a:t>II სასწავლო წელი</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dirty="0">
                          <a:effectLst/>
                        </a:rPr>
                        <a:t> </a:t>
                      </a:r>
                      <a:endParaRPr lang="en-US" sz="18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a:effectLst/>
                        </a:rPr>
                        <a:t> </a:t>
                      </a:r>
                      <a:endParaRPr lang="en-US" sz="18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a-GE" sz="1800">
                          <a:effectLst/>
                        </a:rPr>
                        <a:t> </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72219211"/>
                  </a:ext>
                </a:extLst>
              </a:tr>
              <a:tr h="326885">
                <a:tc>
                  <a:txBody>
                    <a:bodyPr/>
                    <a:lstStyle/>
                    <a:p>
                      <a:pPr>
                        <a:lnSpc>
                          <a:spcPct val="115000"/>
                        </a:lnSpc>
                        <a:spcAft>
                          <a:spcPts val="0"/>
                        </a:spcAft>
                      </a:pPr>
                      <a:r>
                        <a:rPr lang="ka-GE" sz="1800">
                          <a:effectLst/>
                        </a:rPr>
                        <a:t>ლიტერატურის მოძიება</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dirty="0">
                          <a:solidFill>
                            <a:srgbClr val="C00000"/>
                          </a:solidFill>
                          <a:effectLst/>
                        </a:rPr>
                        <a:t>X</a:t>
                      </a:r>
                      <a:endParaRPr lang="en-US" sz="1800" dirty="0">
                        <a:solidFill>
                          <a:srgbClr val="C00000"/>
                        </a:solidFill>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a:solidFill>
                            <a:srgbClr val="C00000"/>
                          </a:solidFill>
                          <a:effectLst/>
                        </a:rPr>
                        <a:t>X</a:t>
                      </a:r>
                      <a:endParaRPr lang="en-US" sz="1800">
                        <a:solidFill>
                          <a:srgbClr val="C00000"/>
                        </a:solidFill>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a-GE" sz="1800">
                          <a:effectLst/>
                        </a:rPr>
                        <a:t> </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83019299"/>
                  </a:ext>
                </a:extLst>
              </a:tr>
              <a:tr h="326885">
                <a:tc>
                  <a:txBody>
                    <a:bodyPr/>
                    <a:lstStyle/>
                    <a:p>
                      <a:pPr>
                        <a:lnSpc>
                          <a:spcPct val="115000"/>
                        </a:lnSpc>
                        <a:spcAft>
                          <a:spcPts val="0"/>
                        </a:spcAft>
                      </a:pPr>
                      <a:r>
                        <a:rPr lang="ka-GE" sz="1800">
                          <a:effectLst/>
                        </a:rPr>
                        <a:t>ლიტერატურის მიმოხილვა</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dirty="0">
                          <a:solidFill>
                            <a:srgbClr val="C00000"/>
                          </a:solidFill>
                          <a:effectLst/>
                        </a:rPr>
                        <a:t>X</a:t>
                      </a:r>
                      <a:endParaRPr lang="en-US" sz="1800" dirty="0">
                        <a:solidFill>
                          <a:srgbClr val="C00000"/>
                        </a:solidFill>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dirty="0">
                          <a:solidFill>
                            <a:srgbClr val="C00000"/>
                          </a:solidFill>
                          <a:effectLst/>
                        </a:rPr>
                        <a:t>X</a:t>
                      </a:r>
                      <a:endParaRPr lang="en-US" sz="1800" dirty="0">
                        <a:solidFill>
                          <a:srgbClr val="C00000"/>
                        </a:solidFill>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a-GE" sz="1800">
                          <a:effectLst/>
                        </a:rPr>
                        <a:t> </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5240651"/>
                  </a:ext>
                </a:extLst>
              </a:tr>
              <a:tr h="326885">
                <a:tc>
                  <a:txBody>
                    <a:bodyPr/>
                    <a:lstStyle/>
                    <a:p>
                      <a:pPr>
                        <a:lnSpc>
                          <a:spcPct val="115000"/>
                        </a:lnSpc>
                        <a:spcAft>
                          <a:spcPts val="0"/>
                        </a:spcAft>
                      </a:pPr>
                      <a:r>
                        <a:rPr lang="ka-GE" sz="1800" dirty="0">
                          <a:effectLst/>
                        </a:rPr>
                        <a:t>კვლევების ჩატარება</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ka-GE" sz="1800" dirty="0">
                          <a:effectLst/>
                        </a:rPr>
                        <a:t> </a:t>
                      </a:r>
                      <a:endParaRPr lang="en-US" sz="18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dirty="0">
                          <a:solidFill>
                            <a:srgbClr val="C00000"/>
                          </a:solidFill>
                          <a:effectLst/>
                        </a:rPr>
                        <a:t>X</a:t>
                      </a:r>
                      <a:endParaRPr lang="en-US" sz="1800" dirty="0">
                        <a:solidFill>
                          <a:srgbClr val="C00000"/>
                        </a:solidFill>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a-GE" sz="1800">
                          <a:effectLst/>
                        </a:rPr>
                        <a:t> </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72898117"/>
                  </a:ext>
                </a:extLst>
              </a:tr>
              <a:tr h="326885">
                <a:tc>
                  <a:txBody>
                    <a:bodyPr/>
                    <a:lstStyle/>
                    <a:p>
                      <a:pPr>
                        <a:lnSpc>
                          <a:spcPct val="115000"/>
                        </a:lnSpc>
                        <a:spcAft>
                          <a:spcPts val="0"/>
                        </a:spcAft>
                      </a:pPr>
                      <a:r>
                        <a:rPr lang="ka-GE" sz="1800">
                          <a:effectLst/>
                        </a:rPr>
                        <a:t> </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dirty="0">
                          <a:effectLst/>
                        </a:rPr>
                        <a:t> </a:t>
                      </a:r>
                      <a:endParaRPr lang="en-US" sz="18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dirty="0">
                          <a:effectLst/>
                        </a:rPr>
                        <a:t> </a:t>
                      </a:r>
                      <a:endParaRPr lang="en-US" sz="18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a-GE" sz="1800">
                          <a:effectLst/>
                        </a:rPr>
                        <a:t> </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23858779"/>
                  </a:ext>
                </a:extLst>
              </a:tr>
              <a:tr h="326885">
                <a:tc>
                  <a:txBody>
                    <a:bodyPr/>
                    <a:lstStyle/>
                    <a:p>
                      <a:pPr>
                        <a:lnSpc>
                          <a:spcPct val="115000"/>
                        </a:lnSpc>
                        <a:spcAft>
                          <a:spcPts val="0"/>
                        </a:spcAft>
                      </a:pPr>
                      <a:r>
                        <a:rPr lang="en-US" sz="1800">
                          <a:effectLst/>
                        </a:rPr>
                        <a:t>III</a:t>
                      </a:r>
                      <a:r>
                        <a:rPr lang="ka-GE" sz="1800">
                          <a:effectLst/>
                        </a:rPr>
                        <a:t> სასწავლო წელი</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dirty="0">
                          <a:effectLst/>
                        </a:rPr>
                        <a:t> </a:t>
                      </a:r>
                      <a:endParaRPr lang="en-US" sz="18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dirty="0">
                          <a:effectLst/>
                        </a:rPr>
                        <a:t> </a:t>
                      </a:r>
                      <a:endParaRPr lang="en-US" sz="18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a-GE" sz="1800">
                          <a:effectLst/>
                        </a:rPr>
                        <a:t> </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96324914"/>
                  </a:ext>
                </a:extLst>
              </a:tr>
              <a:tr h="326885">
                <a:tc>
                  <a:txBody>
                    <a:bodyPr/>
                    <a:lstStyle/>
                    <a:p>
                      <a:pPr>
                        <a:lnSpc>
                          <a:spcPct val="115000"/>
                        </a:lnSpc>
                        <a:spcAft>
                          <a:spcPts val="0"/>
                        </a:spcAft>
                      </a:pPr>
                      <a:r>
                        <a:rPr lang="ka-GE" sz="1800" dirty="0">
                          <a:effectLst/>
                          <a:latin typeface="Calibri" panose="020F0502020204030204" pitchFamily="34" charset="0"/>
                          <a:ea typeface="Times New Roman" panose="02020603050405020304" pitchFamily="18" charset="0"/>
                          <a:cs typeface="Times New Roman" panose="02020603050405020304" pitchFamily="18" charset="0"/>
                        </a:rPr>
                        <a:t>კვლევების ჩატარება</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800" dirty="0">
                          <a:solidFill>
                            <a:srgbClr val="C00000"/>
                          </a:solidFill>
                          <a:effectLst/>
                        </a:rPr>
                        <a:t>X</a:t>
                      </a:r>
                      <a:endParaRPr lang="en-US" sz="1800" dirty="0">
                        <a:solidFill>
                          <a:srgbClr val="C00000"/>
                        </a:solidFill>
                        <a:effectLst/>
                        <a:latin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800" dirty="0">
                          <a:solidFill>
                            <a:srgbClr val="C00000"/>
                          </a:solidFill>
                          <a:effectLst/>
                        </a:rPr>
                        <a:t>X</a:t>
                      </a:r>
                      <a:endParaRPr lang="en-US" sz="1800" dirty="0">
                        <a:solidFill>
                          <a:srgbClr val="C00000"/>
                        </a:solidFill>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48736440"/>
                  </a:ext>
                </a:extLst>
              </a:tr>
              <a:tr h="326885">
                <a:tc>
                  <a:txBody>
                    <a:bodyPr/>
                    <a:lstStyle/>
                    <a:p>
                      <a:pPr>
                        <a:lnSpc>
                          <a:spcPct val="115000"/>
                        </a:lnSpc>
                        <a:spcAft>
                          <a:spcPts val="0"/>
                        </a:spcAft>
                      </a:pPr>
                      <a:r>
                        <a:rPr lang="ka-GE" sz="1800" dirty="0">
                          <a:effectLst/>
                        </a:rPr>
                        <a:t>კვლევის შედეგების ანალიზი</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dirty="0">
                          <a:solidFill>
                            <a:srgbClr val="C00000"/>
                          </a:solidFill>
                          <a:effectLst/>
                        </a:rPr>
                        <a:t>X</a:t>
                      </a:r>
                      <a:endParaRPr lang="en-US" sz="1800" dirty="0">
                        <a:solidFill>
                          <a:srgbClr val="C00000"/>
                        </a:solidFill>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dirty="0">
                          <a:solidFill>
                            <a:srgbClr val="C00000"/>
                          </a:solidFill>
                          <a:effectLst/>
                        </a:rPr>
                        <a:t>X</a:t>
                      </a:r>
                      <a:endParaRPr lang="en-US" sz="1800" dirty="0">
                        <a:solidFill>
                          <a:srgbClr val="C00000"/>
                        </a:solidFill>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a-GE" sz="1800" dirty="0">
                          <a:effectLst/>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27398860"/>
                  </a:ext>
                </a:extLst>
              </a:tr>
              <a:tr h="326885">
                <a:tc>
                  <a:txBody>
                    <a:bodyPr/>
                    <a:lstStyle/>
                    <a:p>
                      <a:pPr>
                        <a:lnSpc>
                          <a:spcPct val="115000"/>
                        </a:lnSpc>
                        <a:spcAft>
                          <a:spcPts val="0"/>
                        </a:spcAft>
                      </a:pPr>
                      <a:r>
                        <a:rPr lang="ka-GE" sz="1800">
                          <a:effectLst/>
                        </a:rPr>
                        <a:t>სტატიების მომზადება</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dirty="0">
                          <a:solidFill>
                            <a:srgbClr val="C00000"/>
                          </a:solidFill>
                          <a:effectLst/>
                        </a:rPr>
                        <a:t>X</a:t>
                      </a:r>
                      <a:endParaRPr lang="en-US" sz="1800" dirty="0">
                        <a:solidFill>
                          <a:srgbClr val="C00000"/>
                        </a:solidFill>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dirty="0">
                          <a:effectLst/>
                        </a:rPr>
                        <a:t>X</a:t>
                      </a:r>
                      <a:endParaRPr lang="en-US" sz="18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a-GE" sz="1800">
                          <a:effectLst/>
                        </a:rPr>
                        <a:t> </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7664390"/>
                  </a:ext>
                </a:extLst>
              </a:tr>
              <a:tr h="326885">
                <a:tc>
                  <a:txBody>
                    <a:bodyPr/>
                    <a:lstStyle/>
                    <a:p>
                      <a:pPr>
                        <a:lnSpc>
                          <a:spcPct val="115000"/>
                        </a:lnSpc>
                        <a:spcAft>
                          <a:spcPts val="0"/>
                        </a:spcAft>
                      </a:pPr>
                      <a:r>
                        <a:rPr lang="ka-GE" sz="1800">
                          <a:effectLst/>
                        </a:rPr>
                        <a:t> </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a:effectLst/>
                        </a:rPr>
                        <a:t> </a:t>
                      </a:r>
                      <a:endParaRPr lang="en-US" sz="18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dirty="0">
                          <a:effectLst/>
                        </a:rPr>
                        <a:t> </a:t>
                      </a:r>
                      <a:endParaRPr lang="en-US" sz="18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a-GE" sz="1800">
                          <a:effectLst/>
                        </a:rPr>
                        <a:t> </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16341974"/>
                  </a:ext>
                </a:extLst>
              </a:tr>
              <a:tr h="326885">
                <a:tc>
                  <a:txBody>
                    <a:bodyPr/>
                    <a:lstStyle/>
                    <a:p>
                      <a:pPr>
                        <a:lnSpc>
                          <a:spcPct val="115000"/>
                        </a:lnSpc>
                        <a:spcAft>
                          <a:spcPts val="0"/>
                        </a:spcAft>
                      </a:pPr>
                      <a:r>
                        <a:rPr lang="en-US" sz="1800">
                          <a:effectLst/>
                        </a:rPr>
                        <a:t>IV</a:t>
                      </a:r>
                      <a:r>
                        <a:rPr lang="ka-GE" sz="1800">
                          <a:effectLst/>
                        </a:rPr>
                        <a:t> სასწავლო წელი</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a:effectLst/>
                        </a:rPr>
                        <a:t> </a:t>
                      </a:r>
                      <a:endParaRPr lang="en-US" sz="180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dirty="0">
                          <a:effectLst/>
                        </a:rPr>
                        <a:t> </a:t>
                      </a:r>
                      <a:endParaRPr lang="en-US" sz="18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a-GE" sz="1800">
                          <a:effectLst/>
                        </a:rPr>
                        <a:t> </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55008906"/>
                  </a:ext>
                </a:extLst>
              </a:tr>
              <a:tr h="326885">
                <a:tc>
                  <a:txBody>
                    <a:bodyPr/>
                    <a:lstStyle/>
                    <a:p>
                      <a:pPr>
                        <a:lnSpc>
                          <a:spcPct val="115000"/>
                        </a:lnSpc>
                        <a:spcAft>
                          <a:spcPts val="0"/>
                        </a:spcAft>
                      </a:pPr>
                      <a:r>
                        <a:rPr lang="ka-GE" sz="1800">
                          <a:effectLst/>
                        </a:rPr>
                        <a:t>დისერტაციის მომზადება</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dirty="0">
                          <a:solidFill>
                            <a:srgbClr val="C00000"/>
                          </a:solidFill>
                          <a:effectLst/>
                        </a:rPr>
                        <a:t>X</a:t>
                      </a:r>
                      <a:endParaRPr lang="en-US" sz="1800" dirty="0">
                        <a:solidFill>
                          <a:srgbClr val="C00000"/>
                        </a:solidFill>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1800" dirty="0">
                          <a:effectLst/>
                        </a:rPr>
                        <a:t>X</a:t>
                      </a:r>
                      <a:endParaRPr lang="en-US" sz="1800" dirty="0">
                        <a:effectLst/>
                        <a:latin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a-GE" sz="1800" dirty="0">
                          <a:effectLst/>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24029708"/>
                  </a:ext>
                </a:extLst>
              </a:tr>
            </a:tbl>
          </a:graphicData>
        </a:graphic>
      </p:graphicFrame>
    </p:spTree>
    <p:extLst>
      <p:ext uri="{BB962C8B-B14F-4D97-AF65-F5344CB8AC3E}">
        <p14:creationId xmlns:p14="http://schemas.microsoft.com/office/powerpoint/2010/main" val="4738047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4EC7C-5222-2C4B-8A38-16598A363A0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5C39D4D-174A-E04D-8A7E-6A4996B0D725}"/>
              </a:ext>
            </a:extLst>
          </p:cNvPr>
          <p:cNvSpPr>
            <a:spLocks noGrp="1"/>
          </p:cNvSpPr>
          <p:nvPr>
            <p:ph idx="1"/>
          </p:nvPr>
        </p:nvSpPr>
        <p:spPr/>
        <p:txBody>
          <a:bodyPr>
            <a:normAutofit/>
          </a:bodyPr>
          <a:lstStyle/>
          <a:p>
            <a:endParaRPr lang="ka-GE" sz="3600" dirty="0"/>
          </a:p>
          <a:p>
            <a:endParaRPr lang="ka-GE" sz="3600" dirty="0"/>
          </a:p>
          <a:p>
            <a:pPr marL="0" indent="0">
              <a:buNone/>
            </a:pPr>
            <a:r>
              <a:rPr lang="ka-GE" sz="3600" dirty="0"/>
              <a:t>მადლობა ყურადღებისთვის…</a:t>
            </a:r>
            <a:endParaRPr lang="en-US" sz="3600" dirty="0"/>
          </a:p>
        </p:txBody>
      </p:sp>
    </p:spTree>
    <p:extLst>
      <p:ext uri="{BB962C8B-B14F-4D97-AF65-F5344CB8AC3E}">
        <p14:creationId xmlns:p14="http://schemas.microsoft.com/office/powerpoint/2010/main" val="83009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48B87-A18D-6D46-A67D-CF72ECB6A947}"/>
              </a:ext>
            </a:extLst>
          </p:cNvPr>
          <p:cNvSpPr>
            <a:spLocks noGrp="1"/>
          </p:cNvSpPr>
          <p:nvPr>
            <p:ph type="title"/>
          </p:nvPr>
        </p:nvSpPr>
        <p:spPr/>
        <p:txBody>
          <a:bodyPr/>
          <a:lstStyle/>
          <a:p>
            <a:r>
              <a:rPr lang="ka-GE" u="sng" dirty="0"/>
              <a:t>თემის აქტუალობა</a:t>
            </a:r>
            <a:r>
              <a:rPr lang="ka-GE" dirty="0"/>
              <a:t> </a:t>
            </a:r>
            <a:endParaRPr lang="en-US" dirty="0"/>
          </a:p>
        </p:txBody>
      </p:sp>
      <p:sp>
        <p:nvSpPr>
          <p:cNvPr id="3" name="Content Placeholder 2">
            <a:extLst>
              <a:ext uri="{FF2B5EF4-FFF2-40B4-BE49-F238E27FC236}">
                <a16:creationId xmlns:a16="http://schemas.microsoft.com/office/drawing/2014/main" id="{EDD6E573-B4B5-FD4B-AEE1-91197B84AA6D}"/>
              </a:ext>
            </a:extLst>
          </p:cNvPr>
          <p:cNvSpPr>
            <a:spLocks noGrp="1"/>
          </p:cNvSpPr>
          <p:nvPr>
            <p:ph idx="1"/>
          </p:nvPr>
        </p:nvSpPr>
        <p:spPr/>
        <p:txBody>
          <a:bodyPr>
            <a:normAutofit/>
          </a:bodyPr>
          <a:lstStyle/>
          <a:p>
            <a:pPr>
              <a:lnSpc>
                <a:spcPct val="114000"/>
              </a:lnSpc>
            </a:pPr>
            <a:r>
              <a:rPr lang="ka-GE" sz="2400" dirty="0"/>
              <a:t>ქვეყანაში მიმდინარე რეფორმების ფონზე, </a:t>
            </a:r>
          </a:p>
          <a:p>
            <a:pPr lvl="1">
              <a:lnSpc>
                <a:spcPct val="114000"/>
              </a:lnSpc>
            </a:pPr>
            <a:r>
              <a:rPr lang="ka-GE" dirty="0"/>
              <a:t>ჯანდაცვის სისტემის შეფასება, მისი დადებითი და უარყოფითი მხარეების წარმოჩენა, </a:t>
            </a:r>
          </a:p>
          <a:p>
            <a:pPr lvl="1">
              <a:lnSpc>
                <a:spcPct val="114000"/>
              </a:lnSpc>
            </a:pPr>
            <a:r>
              <a:rPr lang="ka-GE" dirty="0"/>
              <a:t>მოსახლეობის ჯანმრთელობის მდგომარეობასა და ფინანსური დაცულობაზე მათი ზეგავლენის შედეგები </a:t>
            </a:r>
          </a:p>
          <a:p>
            <a:pPr>
              <a:lnSpc>
                <a:spcPct val="114000"/>
              </a:lnSpc>
            </a:pPr>
            <a:r>
              <a:rPr lang="ka-GE" sz="2400" dirty="0"/>
              <a:t>დაეხმარება ქვეყანის ხელისუფლებას საუკეთესო გადაწყვეტილებების მიღებასა და ცხოვრებაში გატარებაში </a:t>
            </a:r>
            <a:endParaRPr lang="en-US" sz="2400" dirty="0"/>
          </a:p>
        </p:txBody>
      </p:sp>
    </p:spTree>
    <p:extLst>
      <p:ext uri="{BB962C8B-B14F-4D97-AF65-F5344CB8AC3E}">
        <p14:creationId xmlns:p14="http://schemas.microsoft.com/office/powerpoint/2010/main" val="258346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3A122-3A4E-734D-B998-5809D5F9CE20}"/>
              </a:ext>
            </a:extLst>
          </p:cNvPr>
          <p:cNvSpPr>
            <a:spLocks noGrp="1"/>
          </p:cNvSpPr>
          <p:nvPr>
            <p:ph type="title"/>
          </p:nvPr>
        </p:nvSpPr>
        <p:spPr>
          <a:xfrm>
            <a:off x="838200" y="221906"/>
            <a:ext cx="10515600" cy="1325563"/>
          </a:xfrm>
        </p:spPr>
        <p:txBody>
          <a:bodyPr/>
          <a:lstStyle/>
          <a:p>
            <a:r>
              <a:rPr lang="ka-GE" dirty="0"/>
              <a:t>ნაშრომის სიახლე</a:t>
            </a:r>
            <a:endParaRPr lang="en-US" dirty="0"/>
          </a:p>
        </p:txBody>
      </p:sp>
      <p:sp>
        <p:nvSpPr>
          <p:cNvPr id="3" name="Content Placeholder 2">
            <a:extLst>
              <a:ext uri="{FF2B5EF4-FFF2-40B4-BE49-F238E27FC236}">
                <a16:creationId xmlns:a16="http://schemas.microsoft.com/office/drawing/2014/main" id="{3545F0A0-A981-264D-A40A-17F60F84DB9D}"/>
              </a:ext>
            </a:extLst>
          </p:cNvPr>
          <p:cNvSpPr>
            <a:spLocks noGrp="1"/>
          </p:cNvSpPr>
          <p:nvPr>
            <p:ph idx="1"/>
          </p:nvPr>
        </p:nvSpPr>
        <p:spPr>
          <a:xfrm>
            <a:off x="739048" y="1547469"/>
            <a:ext cx="10515600" cy="4351338"/>
          </a:xfrm>
        </p:spPr>
        <p:txBody>
          <a:bodyPr>
            <a:noAutofit/>
          </a:bodyPr>
          <a:lstStyle/>
          <a:p>
            <a:r>
              <a:rPr lang="ka-GE" sz="2400" dirty="0"/>
              <a:t>წარმოდგენილი იქნება ჯანდაცვის სისტემების მოდელების ზემოქმედება მოსახლეობის ფინანსურ დაცულობაზე</a:t>
            </a:r>
          </a:p>
          <a:p>
            <a:pPr lvl="1"/>
            <a:r>
              <a:rPr lang="ka-GE" dirty="0"/>
              <a:t> შინამეურნეობების მიერ ჯანდაცვაზე კატასტროფული დანახარჯების შესწავლის მეთოდის, </a:t>
            </a:r>
          </a:p>
          <a:p>
            <a:pPr lvl="1"/>
            <a:r>
              <a:rPr lang="ka-GE" dirty="0"/>
              <a:t>ჯანდაცვის ეროვნული ანგარიშების სისტემის და </a:t>
            </a:r>
          </a:p>
          <a:p>
            <a:pPr lvl="1"/>
            <a:r>
              <a:rPr lang="ka-GE" dirty="0"/>
              <a:t>ჯანმოს მიერ მოწოდებული ჯანდაცვის დაფინანსების სისტემის შეფასების სქემის მეშვეობით </a:t>
            </a:r>
          </a:p>
          <a:p>
            <a:r>
              <a:rPr lang="ka-GE" sz="2400" dirty="0"/>
              <a:t>ჯანდაცვის სისტემა რამდენად განაპირობებს ფინანსური ტვირთის თანაბარ გადანაწილებას, ფინანსური რისკებისაგან დაცვას და ასევე, არსებული რესურსების ეფექტიანად და სამართლიანად გამოყენებას</a:t>
            </a:r>
            <a:endParaRPr lang="en-US" sz="2400" dirty="0"/>
          </a:p>
          <a:p>
            <a:endParaRPr lang="en-US" sz="2400" dirty="0"/>
          </a:p>
        </p:txBody>
      </p:sp>
    </p:spTree>
    <p:extLst>
      <p:ext uri="{BB962C8B-B14F-4D97-AF65-F5344CB8AC3E}">
        <p14:creationId xmlns:p14="http://schemas.microsoft.com/office/powerpoint/2010/main" val="3888832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A1EF8-B07E-104E-BC21-459DD870BE47}"/>
              </a:ext>
            </a:extLst>
          </p:cNvPr>
          <p:cNvSpPr>
            <a:spLocks noGrp="1"/>
          </p:cNvSpPr>
          <p:nvPr>
            <p:ph type="title"/>
          </p:nvPr>
        </p:nvSpPr>
        <p:spPr>
          <a:xfrm>
            <a:off x="838200" y="111737"/>
            <a:ext cx="10515600" cy="1325563"/>
          </a:xfrm>
        </p:spPr>
        <p:txBody>
          <a:bodyPr>
            <a:normAutofit/>
          </a:bodyPr>
          <a:lstStyle/>
          <a:p>
            <a:r>
              <a:rPr lang="ka-GE" sz="3600" dirty="0"/>
              <a:t>საკვლევი კითხვები</a:t>
            </a:r>
            <a:endParaRPr lang="en-US" sz="3600" dirty="0"/>
          </a:p>
        </p:txBody>
      </p:sp>
      <p:sp>
        <p:nvSpPr>
          <p:cNvPr id="3" name="Content Placeholder 2">
            <a:extLst>
              <a:ext uri="{FF2B5EF4-FFF2-40B4-BE49-F238E27FC236}">
                <a16:creationId xmlns:a16="http://schemas.microsoft.com/office/drawing/2014/main" id="{7F5F3694-65C0-2644-9630-BCE5EF582740}"/>
              </a:ext>
            </a:extLst>
          </p:cNvPr>
          <p:cNvSpPr>
            <a:spLocks noGrp="1"/>
          </p:cNvSpPr>
          <p:nvPr>
            <p:ph idx="1"/>
          </p:nvPr>
        </p:nvSpPr>
        <p:spPr>
          <a:xfrm>
            <a:off x="462708" y="1253331"/>
            <a:ext cx="10891092" cy="4351338"/>
          </a:xfrm>
        </p:spPr>
        <p:txBody>
          <a:bodyPr>
            <a:noAutofit/>
          </a:bodyPr>
          <a:lstStyle/>
          <a:p>
            <a:pPr lvl="0">
              <a:lnSpc>
                <a:spcPct val="134000"/>
              </a:lnSpc>
              <a:spcBef>
                <a:spcPts val="1600"/>
              </a:spcBef>
            </a:pPr>
            <a:r>
              <a:rPr lang="ka-GE" sz="2000" dirty="0"/>
              <a:t>ქვეყანაში მოქმედი ჯანდაცვის სისტემის მოდელებიდან ყველაზე მეტად რომელი განაპირობებდა ფინანსური ტვირთის თანაბარ გადანაწილებას, ფინანსური რისკებისაგან დაცვას და ასევე, არსებული რესურსების ეფექტიან  გამოყენებას;</a:t>
            </a:r>
            <a:endParaRPr lang="en-US" sz="2000" dirty="0"/>
          </a:p>
          <a:p>
            <a:pPr lvl="0">
              <a:lnSpc>
                <a:spcPct val="134000"/>
              </a:lnSpc>
              <a:spcBef>
                <a:spcPts val="1600"/>
              </a:spcBef>
            </a:pPr>
            <a:r>
              <a:rPr lang="ka-GE" sz="2000" dirty="0"/>
              <a:t>შემოსავლების მოხედვით მოსახლეობის რომელი ჯგუფი არის უფრო მეტად ფინანსურად დაცული ჯანდაცვის სისტემის სხვადასხვა მოდელის დროს;</a:t>
            </a:r>
            <a:endParaRPr lang="en-US" sz="2000" dirty="0"/>
          </a:p>
          <a:p>
            <a:pPr lvl="0">
              <a:lnSpc>
                <a:spcPct val="134000"/>
              </a:lnSpc>
              <a:spcBef>
                <a:spcPts val="1600"/>
              </a:spcBef>
            </a:pPr>
            <a:r>
              <a:rPr lang="ka-GE" sz="2000" dirty="0"/>
              <a:t>ჯანდაცვის დეტერმინანტებიდან, რომელი უფრო მეტად განაპირობებს ჯანდაცვაზე კატასტროფულ დანახარჯებს და წარმოადგენს გაღარიბების რისკს.</a:t>
            </a:r>
            <a:endParaRPr lang="en-US" sz="2000" dirty="0"/>
          </a:p>
          <a:p>
            <a:pPr lvl="0">
              <a:lnSpc>
                <a:spcPct val="134000"/>
              </a:lnSpc>
              <a:spcBef>
                <a:spcPts val="1600"/>
              </a:spcBef>
            </a:pPr>
            <a:r>
              <a:rPr lang="ka-GE" sz="2000" dirty="0"/>
              <a:t>ჯანდაცვაზე სახელმწიფო დანახარჯებს, მოსახლეობის ჯანმრთელობასა და ეკონომიკურ განვითარებას შორის კავშირის დადგენა ჯანდაცვის სისტემის რეფორმირების სხვადასხვა ეტაპზე.</a:t>
            </a:r>
            <a:endParaRPr lang="en-US" sz="2000" dirty="0"/>
          </a:p>
        </p:txBody>
      </p:sp>
    </p:spTree>
    <p:extLst>
      <p:ext uri="{BB962C8B-B14F-4D97-AF65-F5344CB8AC3E}">
        <p14:creationId xmlns:p14="http://schemas.microsoft.com/office/powerpoint/2010/main" val="356844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E20EB-1F75-1C43-A0B5-0B53D60AEC0B}"/>
              </a:ext>
            </a:extLst>
          </p:cNvPr>
          <p:cNvSpPr>
            <a:spLocks noGrp="1"/>
          </p:cNvSpPr>
          <p:nvPr>
            <p:ph type="title"/>
          </p:nvPr>
        </p:nvSpPr>
        <p:spPr>
          <a:xfrm>
            <a:off x="838200" y="0"/>
            <a:ext cx="10515600" cy="1325563"/>
          </a:xfrm>
        </p:spPr>
        <p:txBody>
          <a:bodyPr>
            <a:normAutofit/>
          </a:bodyPr>
          <a:lstStyle/>
          <a:p>
            <a:r>
              <a:rPr lang="ka-GE" sz="3200" dirty="0"/>
              <a:t>კვლევის მიმართულებები:</a:t>
            </a:r>
            <a:endParaRPr lang="en-US" sz="3200" dirty="0"/>
          </a:p>
        </p:txBody>
      </p:sp>
      <p:sp>
        <p:nvSpPr>
          <p:cNvPr id="3" name="Content Placeholder 2">
            <a:extLst>
              <a:ext uri="{FF2B5EF4-FFF2-40B4-BE49-F238E27FC236}">
                <a16:creationId xmlns:a16="http://schemas.microsoft.com/office/drawing/2014/main" id="{57C2F0CC-E2A3-3B43-B44C-4C3156DE5ED4}"/>
              </a:ext>
            </a:extLst>
          </p:cNvPr>
          <p:cNvSpPr>
            <a:spLocks noGrp="1"/>
          </p:cNvSpPr>
          <p:nvPr>
            <p:ph idx="1"/>
          </p:nvPr>
        </p:nvSpPr>
        <p:spPr>
          <a:xfrm>
            <a:off x="595829" y="1044011"/>
            <a:ext cx="11181202" cy="4351338"/>
          </a:xfrm>
        </p:spPr>
        <p:txBody>
          <a:bodyPr>
            <a:noAutofit/>
          </a:bodyPr>
          <a:lstStyle/>
          <a:p>
            <a:pPr lvl="0">
              <a:lnSpc>
                <a:spcPct val="134000"/>
              </a:lnSpc>
            </a:pPr>
            <a:r>
              <a:rPr lang="ka-GE" sz="2000" dirty="0"/>
              <a:t>ლიტერატურის მიმოხილვა</a:t>
            </a:r>
          </a:p>
          <a:p>
            <a:pPr lvl="0">
              <a:lnSpc>
                <a:spcPct val="134000"/>
              </a:lnSpc>
            </a:pPr>
            <a:r>
              <a:rPr lang="ka-GE" sz="2000" dirty="0"/>
              <a:t>საქართველოს ჯანდაცვის სისტემების მოდელების მიმოხილვა 1991-1994; 1995-2003; 2004-2006; 2007-2012 და 2013-დღემდე, ფინანსური წყაროების, რესურსების პულინგის, მომსახურების შესყიდვის და მომსახურების მიწოდების კუთხით</a:t>
            </a:r>
            <a:endParaRPr lang="en-US" sz="2000" dirty="0"/>
          </a:p>
          <a:p>
            <a:pPr lvl="0">
              <a:lnSpc>
                <a:spcPct val="134000"/>
              </a:lnSpc>
            </a:pPr>
            <a:r>
              <a:rPr lang="ka-GE" sz="2000" dirty="0"/>
              <a:t>ქვეყანაში მოქმედი ჯანდაცვის სისტემის მოდელების ზემოქმედება მოსახლეობის ჯანმრთელობასა და ფინანსურ დაცულობაზე </a:t>
            </a:r>
          </a:p>
          <a:p>
            <a:pPr lvl="0">
              <a:lnSpc>
                <a:spcPct val="134000"/>
              </a:lnSpc>
            </a:pPr>
            <a:r>
              <a:rPr lang="ka-GE" sz="2000" dirty="0"/>
              <a:t>მოსახლეობის სხვადასხვა ჯგუფებისთვის ჯანდაცვაზე ჯიბიდან გადახდების, გაღარიბების მაჩვენებლებისა და ჯანდაცვაზე კატასტროფული დანახარჯების გამოთვლა და მათი გამომწვევი მთავარი მიზეზების დადგენა</a:t>
            </a:r>
          </a:p>
          <a:p>
            <a:pPr lvl="0">
              <a:lnSpc>
                <a:spcPct val="134000"/>
              </a:lnSpc>
            </a:pPr>
            <a:r>
              <a:rPr lang="ka-GE" sz="2000" b="1" dirty="0">
                <a:solidFill>
                  <a:srgbClr val="C00000"/>
                </a:solidFill>
              </a:rPr>
              <a:t>საერთაშორისო და ეროვნული ექსპერტების მოსაზრებების კვლევა ქვეყანაში მიმდინარე რეფორმებზე ჩაღრმავებული ინტერვიუს სახით</a:t>
            </a:r>
            <a:endParaRPr lang="en-US" sz="2000" b="1" dirty="0">
              <a:solidFill>
                <a:srgbClr val="C00000"/>
              </a:solidFill>
            </a:endParaRPr>
          </a:p>
          <a:p>
            <a:pPr lvl="0">
              <a:lnSpc>
                <a:spcPct val="134000"/>
              </a:lnSpc>
            </a:pPr>
            <a:r>
              <a:rPr lang="ka-GE" sz="2000" dirty="0"/>
              <a:t>მიღებული მონაცემების შეჯერება და დასკვნებისა და რეკომენდაციების მომზადება.</a:t>
            </a:r>
            <a:endParaRPr lang="en-US" sz="2000" dirty="0"/>
          </a:p>
        </p:txBody>
      </p:sp>
    </p:spTree>
    <p:extLst>
      <p:ext uri="{BB962C8B-B14F-4D97-AF65-F5344CB8AC3E}">
        <p14:creationId xmlns:p14="http://schemas.microsoft.com/office/powerpoint/2010/main" val="447124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83EC1-B7A5-4549-B277-1BFFA32DE0E4}"/>
              </a:ext>
            </a:extLst>
          </p:cNvPr>
          <p:cNvSpPr>
            <a:spLocks noGrp="1"/>
          </p:cNvSpPr>
          <p:nvPr>
            <p:ph type="title"/>
          </p:nvPr>
        </p:nvSpPr>
        <p:spPr>
          <a:xfrm>
            <a:off x="722085" y="18255"/>
            <a:ext cx="10515600" cy="1325563"/>
          </a:xfrm>
        </p:spPr>
        <p:txBody>
          <a:bodyPr/>
          <a:lstStyle/>
          <a:p>
            <a:r>
              <a:rPr lang="ka-GE" dirty="0"/>
              <a:t>კვლევის მიზანი:</a:t>
            </a:r>
            <a:endParaRPr lang="en-US" dirty="0"/>
          </a:p>
        </p:txBody>
      </p:sp>
      <p:sp>
        <p:nvSpPr>
          <p:cNvPr id="3" name="Content Placeholder 2">
            <a:extLst>
              <a:ext uri="{FF2B5EF4-FFF2-40B4-BE49-F238E27FC236}">
                <a16:creationId xmlns:a16="http://schemas.microsoft.com/office/drawing/2014/main" id="{7ECFEB11-B3C4-4E43-90DD-9194FFF52116}"/>
              </a:ext>
            </a:extLst>
          </p:cNvPr>
          <p:cNvSpPr>
            <a:spLocks noGrp="1"/>
          </p:cNvSpPr>
          <p:nvPr>
            <p:ph idx="1"/>
          </p:nvPr>
        </p:nvSpPr>
        <p:spPr>
          <a:xfrm>
            <a:off x="518886" y="1343818"/>
            <a:ext cx="10515600" cy="4351338"/>
          </a:xfrm>
        </p:spPr>
        <p:txBody>
          <a:bodyPr>
            <a:noAutofit/>
          </a:bodyPr>
          <a:lstStyle/>
          <a:p>
            <a:r>
              <a:rPr lang="ka-GE" sz="2400" dirty="0"/>
              <a:t>ქვეყანაში ჯანდაცვის სისტემის სხვადასხვა მოდელების ეფექტიანობის შეფასება, შემდეგ ასპექტებზე ფოკუსირებით:</a:t>
            </a:r>
            <a:r>
              <a:rPr lang="en-US" sz="2400" dirty="0"/>
              <a:t> </a:t>
            </a:r>
            <a:endParaRPr lang="ka-GE" sz="2400" dirty="0"/>
          </a:p>
          <a:p>
            <a:pPr lvl="1"/>
            <a:r>
              <a:rPr lang="ka-GE" dirty="0"/>
              <a:t>ქვეყანაში გატარებული რეფორმების შედეგების ზეგავლენა შემოსავლების მიხედვით მოსახლეობის სხვადასხვა ჯგუფებზე</a:t>
            </a:r>
            <a:endParaRPr lang="en-US" dirty="0"/>
          </a:p>
          <a:p>
            <a:pPr lvl="1"/>
            <a:r>
              <a:rPr lang="ka-GE" dirty="0"/>
              <a:t>ჯანდაცვაზე კატასტროფული დანახარჯების გამომწვევი მთავარი დეტერმინანტები</a:t>
            </a:r>
            <a:endParaRPr lang="en-US" dirty="0"/>
          </a:p>
          <a:p>
            <a:pPr lvl="1"/>
            <a:r>
              <a:rPr lang="ka-GE" dirty="0"/>
              <a:t>რეკომენდაციების შემუშავება, რომელიც გაცილებით უკეთ უზრუნველყოფს მოსახლეობის ფინანსურ დაცვას, ფინანსური ტვირთის თანაბარ გადანაწილებას და ასევე, არსებული რესურსების ეფექტურად და საუკეთესოდ გამოყენებას</a:t>
            </a:r>
            <a:r>
              <a:rPr lang="en-US" dirty="0"/>
              <a:t> </a:t>
            </a:r>
          </a:p>
        </p:txBody>
      </p:sp>
    </p:spTree>
    <p:extLst>
      <p:ext uri="{BB962C8B-B14F-4D97-AF65-F5344CB8AC3E}">
        <p14:creationId xmlns:p14="http://schemas.microsoft.com/office/powerpoint/2010/main" val="2871287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C4312-2810-4E4E-BE19-DEEEEF2306B2}"/>
              </a:ext>
            </a:extLst>
          </p:cNvPr>
          <p:cNvSpPr>
            <a:spLocks noGrp="1"/>
          </p:cNvSpPr>
          <p:nvPr>
            <p:ph type="title"/>
          </p:nvPr>
        </p:nvSpPr>
        <p:spPr>
          <a:xfrm>
            <a:off x="838200" y="-72232"/>
            <a:ext cx="10515600" cy="1325563"/>
          </a:xfrm>
        </p:spPr>
        <p:txBody>
          <a:bodyPr>
            <a:normAutofit/>
          </a:bodyPr>
          <a:lstStyle/>
          <a:p>
            <a:r>
              <a:rPr lang="ka-GE" sz="3600" dirty="0"/>
              <a:t>მეთოდოლოგია - ექსპერტების შეფასება</a:t>
            </a:r>
            <a:r>
              <a:rPr lang="en-US" sz="3600" dirty="0"/>
              <a:t> </a:t>
            </a:r>
          </a:p>
        </p:txBody>
      </p:sp>
      <p:sp>
        <p:nvSpPr>
          <p:cNvPr id="3" name="Content Placeholder 2">
            <a:extLst>
              <a:ext uri="{FF2B5EF4-FFF2-40B4-BE49-F238E27FC236}">
                <a16:creationId xmlns:a16="http://schemas.microsoft.com/office/drawing/2014/main" id="{66731C25-B51F-324F-8E1E-AA1A89F99C4F}"/>
              </a:ext>
            </a:extLst>
          </p:cNvPr>
          <p:cNvSpPr>
            <a:spLocks noGrp="1"/>
          </p:cNvSpPr>
          <p:nvPr>
            <p:ph idx="1"/>
          </p:nvPr>
        </p:nvSpPr>
        <p:spPr>
          <a:xfrm>
            <a:off x="650912" y="1253331"/>
            <a:ext cx="11004933" cy="4351338"/>
          </a:xfrm>
        </p:spPr>
        <p:txBody>
          <a:bodyPr>
            <a:noAutofit/>
          </a:bodyPr>
          <a:lstStyle/>
          <a:p>
            <a:r>
              <a:rPr lang="ka-GE" sz="2400" dirty="0"/>
              <a:t>ჩაღრმავებული ინტერვიუ - ქვეყანაში ჯანდაცვის სისტემის სხვადასხვა მოდელების ეფექტიანობის შეფასება</a:t>
            </a:r>
            <a:r>
              <a:rPr lang="en-US" sz="2400" dirty="0"/>
              <a:t> </a:t>
            </a:r>
            <a:r>
              <a:rPr lang="ka-GE" sz="2400" dirty="0"/>
              <a:t>და რეკომენდაციები</a:t>
            </a:r>
          </a:p>
          <a:p>
            <a:r>
              <a:rPr lang="ka-GE" sz="2400" dirty="0"/>
              <a:t>სამიზნე ჯგუფი:</a:t>
            </a:r>
          </a:p>
          <a:p>
            <a:pPr lvl="1"/>
            <a:r>
              <a:rPr lang="ka-GE" dirty="0"/>
              <a:t>ჯანდაცვის სისტემის რეფორმირების სამივე პერიოდში გადაწყვეტილების მიმღებები პირები, </a:t>
            </a:r>
          </a:p>
          <a:p>
            <a:pPr lvl="1"/>
            <a:r>
              <a:rPr lang="ka-GE" dirty="0"/>
              <a:t>საერთაშიროს ექსპერტები, რომლებიც წლების განმავლობაში აკვირდებიან საქართველოს ჯანდაცვის სისტემაში მიმდინარე რეფორმებს, </a:t>
            </a:r>
          </a:p>
          <a:p>
            <a:pPr lvl="1"/>
            <a:r>
              <a:rPr lang="ka-GE" dirty="0"/>
              <a:t>დამოუკიდებელი ეროვნული ექსპერტები ჯანდაცვის დაფინანსების სისტემის მიმართულებით</a:t>
            </a:r>
            <a:endParaRPr lang="en-US" dirty="0"/>
          </a:p>
          <a:p>
            <a:r>
              <a:rPr lang="ka-GE" sz="2400" dirty="0"/>
              <a:t>16 - საერთაშორისო და ადგილობრივი ექსპერტი (25% ქალი და 75% მამაკაცი)</a:t>
            </a:r>
          </a:p>
          <a:p>
            <a:r>
              <a:rPr lang="ka-GE" sz="2400" dirty="0"/>
              <a:t>ინტერვიუს ხანგრძლივობა - საშუალოდ 35 წთ. </a:t>
            </a:r>
          </a:p>
          <a:p>
            <a:endParaRPr lang="en-US" sz="2400" dirty="0"/>
          </a:p>
          <a:p>
            <a:pPr marL="0" indent="0">
              <a:buNone/>
            </a:pPr>
            <a:endParaRPr lang="en-US" sz="2400" dirty="0"/>
          </a:p>
        </p:txBody>
      </p:sp>
    </p:spTree>
    <p:extLst>
      <p:ext uri="{BB962C8B-B14F-4D97-AF65-F5344CB8AC3E}">
        <p14:creationId xmlns:p14="http://schemas.microsoft.com/office/powerpoint/2010/main" val="3491285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D8AF2-E47B-3D42-800E-CAD60FE65790}"/>
              </a:ext>
            </a:extLst>
          </p:cNvPr>
          <p:cNvSpPr>
            <a:spLocks noGrp="1"/>
          </p:cNvSpPr>
          <p:nvPr>
            <p:ph type="title"/>
          </p:nvPr>
        </p:nvSpPr>
        <p:spPr>
          <a:xfrm>
            <a:off x="615043" y="0"/>
            <a:ext cx="10515600" cy="1325563"/>
          </a:xfrm>
        </p:spPr>
        <p:txBody>
          <a:bodyPr/>
          <a:lstStyle/>
          <a:p>
            <a:r>
              <a:rPr lang="ka-GE" b="1" dirty="0"/>
              <a:t>საკვლევი კითხვები (1):</a:t>
            </a:r>
            <a:r>
              <a:rPr lang="en-US" dirty="0"/>
              <a:t> </a:t>
            </a:r>
          </a:p>
        </p:txBody>
      </p:sp>
      <p:sp>
        <p:nvSpPr>
          <p:cNvPr id="3" name="Content Placeholder 2">
            <a:extLst>
              <a:ext uri="{FF2B5EF4-FFF2-40B4-BE49-F238E27FC236}">
                <a16:creationId xmlns:a16="http://schemas.microsoft.com/office/drawing/2014/main" id="{376A6A3D-3F13-F947-A9A7-7FC296B17419}"/>
              </a:ext>
            </a:extLst>
          </p:cNvPr>
          <p:cNvSpPr>
            <a:spLocks noGrp="1"/>
          </p:cNvSpPr>
          <p:nvPr>
            <p:ph idx="1"/>
          </p:nvPr>
        </p:nvSpPr>
        <p:spPr>
          <a:xfrm>
            <a:off x="391886" y="1325563"/>
            <a:ext cx="10961914" cy="4351338"/>
          </a:xfrm>
        </p:spPr>
        <p:txBody>
          <a:bodyPr>
            <a:noAutofit/>
          </a:bodyPr>
          <a:lstStyle/>
          <a:p>
            <a:pPr marL="514350" lvl="0" indent="-514350">
              <a:buFont typeface="+mj-lt"/>
              <a:buAutoNum type="arabicPeriod"/>
            </a:pPr>
            <a:r>
              <a:rPr lang="en-US" sz="2400" dirty="0" err="1"/>
              <a:t>რას</a:t>
            </a:r>
            <a:r>
              <a:rPr lang="en-US" sz="2400" dirty="0"/>
              <a:t> </a:t>
            </a:r>
            <a:r>
              <a:rPr lang="en-US" sz="2400" dirty="0" err="1"/>
              <a:t>ნიშნავს</a:t>
            </a:r>
            <a:r>
              <a:rPr lang="en-US" sz="2400" dirty="0"/>
              <a:t> </a:t>
            </a:r>
            <a:r>
              <a:rPr lang="en-US" sz="2400" dirty="0" err="1"/>
              <a:t>უნივერსალური</a:t>
            </a:r>
            <a:r>
              <a:rPr lang="en-US" sz="2400" dirty="0"/>
              <a:t> </a:t>
            </a:r>
            <a:r>
              <a:rPr lang="en-US" sz="2400" dirty="0" err="1"/>
              <a:t>მოცვა</a:t>
            </a:r>
            <a:r>
              <a:rPr lang="en-US" sz="2400" dirty="0"/>
              <a:t>? </a:t>
            </a:r>
            <a:r>
              <a:rPr lang="en-US" sz="2400" dirty="0" err="1"/>
              <a:t>არის</a:t>
            </a:r>
            <a:r>
              <a:rPr lang="en-US" sz="2400" dirty="0"/>
              <a:t> </a:t>
            </a:r>
            <a:r>
              <a:rPr lang="en-US" sz="2400" dirty="0" err="1"/>
              <a:t>თუ</a:t>
            </a:r>
            <a:r>
              <a:rPr lang="en-US" sz="2400" dirty="0"/>
              <a:t> </a:t>
            </a:r>
            <a:r>
              <a:rPr lang="en-US" sz="2400" dirty="0" err="1"/>
              <a:t>არა</a:t>
            </a:r>
            <a:r>
              <a:rPr lang="en-US" sz="2400" dirty="0"/>
              <a:t> </a:t>
            </a:r>
            <a:r>
              <a:rPr lang="en-US" sz="2400" dirty="0" err="1"/>
              <a:t>საქართველოში</a:t>
            </a:r>
            <a:r>
              <a:rPr lang="en-US" sz="2400" dirty="0"/>
              <a:t> </a:t>
            </a:r>
            <a:r>
              <a:rPr lang="en-US" sz="2400" dirty="0" err="1"/>
              <a:t>ჯანდაცვის</a:t>
            </a:r>
            <a:r>
              <a:rPr lang="en-US" sz="2400" dirty="0"/>
              <a:t> </a:t>
            </a:r>
            <a:r>
              <a:rPr lang="en-US" sz="2400" dirty="0" err="1"/>
              <a:t>სერვისებზე</a:t>
            </a:r>
            <a:r>
              <a:rPr lang="en-US" sz="2400" dirty="0"/>
              <a:t> </a:t>
            </a:r>
            <a:r>
              <a:rPr lang="en-US" sz="2400" dirty="0" err="1"/>
              <a:t>უნივერსალური</a:t>
            </a:r>
            <a:r>
              <a:rPr lang="en-US" sz="2400" dirty="0"/>
              <a:t> </a:t>
            </a:r>
            <a:r>
              <a:rPr lang="en-US" sz="2400" dirty="0" err="1"/>
              <a:t>მოცვა</a:t>
            </a:r>
            <a:r>
              <a:rPr lang="ka-GE" sz="2400" dirty="0"/>
              <a:t>/მიდის თუ არა ქვეყანა უნივერსალური მოცვისკენ</a:t>
            </a:r>
            <a:r>
              <a:rPr lang="en-US" sz="2400" dirty="0"/>
              <a:t>?</a:t>
            </a:r>
          </a:p>
          <a:p>
            <a:pPr marL="514350" lvl="0" indent="-514350">
              <a:buFont typeface="+mj-lt"/>
              <a:buAutoNum type="arabicPeriod"/>
            </a:pPr>
            <a:r>
              <a:rPr lang="en-US" sz="2400" dirty="0" err="1"/>
              <a:t>ქვეყნის</a:t>
            </a:r>
            <a:r>
              <a:rPr lang="en-US" sz="2400" dirty="0"/>
              <a:t> </a:t>
            </a:r>
            <a:r>
              <a:rPr lang="en-US" sz="2400" dirty="0" err="1"/>
              <a:t>ეკონომიკური</a:t>
            </a:r>
            <a:r>
              <a:rPr lang="en-US" sz="2400" dirty="0"/>
              <a:t> </a:t>
            </a:r>
            <a:r>
              <a:rPr lang="en-US" sz="2400" dirty="0" err="1"/>
              <a:t>განვითარებიდან</a:t>
            </a:r>
            <a:r>
              <a:rPr lang="en-US" sz="2400" dirty="0"/>
              <a:t> </a:t>
            </a:r>
            <a:r>
              <a:rPr lang="en-US" sz="2400" dirty="0" err="1"/>
              <a:t>გამომდინარე</a:t>
            </a:r>
            <a:r>
              <a:rPr lang="ka-GE" sz="2400" dirty="0"/>
              <a:t>,</a:t>
            </a:r>
            <a:r>
              <a:rPr lang="en-US" sz="2400" dirty="0" err="1"/>
              <a:t>რომელი</a:t>
            </a:r>
            <a:r>
              <a:rPr lang="en-US" sz="2400" dirty="0"/>
              <a:t> </a:t>
            </a:r>
            <a:r>
              <a:rPr lang="en-US" sz="2400" dirty="0" err="1"/>
              <a:t>უფრო</a:t>
            </a:r>
            <a:r>
              <a:rPr lang="en-US" sz="2400" dirty="0"/>
              <a:t> </a:t>
            </a:r>
            <a:r>
              <a:rPr lang="en-US" sz="2400" dirty="0" err="1"/>
              <a:t>უპრიანია</a:t>
            </a:r>
            <a:r>
              <a:rPr lang="en-US" sz="2400" dirty="0"/>
              <a:t> </a:t>
            </a:r>
            <a:r>
              <a:rPr lang="en-US" sz="2400" dirty="0" err="1"/>
              <a:t>უნივერსალური</a:t>
            </a:r>
            <a:r>
              <a:rPr lang="en-US" sz="2400" dirty="0"/>
              <a:t> </a:t>
            </a:r>
            <a:r>
              <a:rPr lang="en-US" sz="2400" dirty="0" err="1"/>
              <a:t>მოცვა</a:t>
            </a:r>
            <a:r>
              <a:rPr lang="en-US" sz="2400" dirty="0"/>
              <a:t> </a:t>
            </a:r>
            <a:r>
              <a:rPr lang="en-US" sz="2400" dirty="0" err="1"/>
              <a:t>თუ</a:t>
            </a:r>
            <a:r>
              <a:rPr lang="ka-GE" sz="2400" dirty="0"/>
              <a:t>, </a:t>
            </a:r>
            <a:r>
              <a:rPr lang="en-US" sz="2400" dirty="0" err="1"/>
              <a:t>მიზნობრივი</a:t>
            </a:r>
            <a:r>
              <a:rPr lang="en-US" sz="2400" dirty="0"/>
              <a:t> </a:t>
            </a:r>
            <a:r>
              <a:rPr lang="en-US" sz="2400" dirty="0" err="1"/>
              <a:t>ჯგუფების</a:t>
            </a:r>
            <a:r>
              <a:rPr lang="en-US" sz="2400" dirty="0"/>
              <a:t> </a:t>
            </a:r>
            <a:r>
              <a:rPr lang="en-US" sz="2400" dirty="0" err="1"/>
              <a:t>დაფინანსება</a:t>
            </a:r>
            <a:r>
              <a:rPr lang="ka-GE" sz="2400" dirty="0"/>
              <a:t>?</a:t>
            </a:r>
            <a:r>
              <a:rPr lang="en-US" sz="2400" dirty="0"/>
              <a:t> </a:t>
            </a:r>
          </a:p>
          <a:p>
            <a:pPr marL="514350" lvl="0" indent="-514350">
              <a:buFont typeface="+mj-lt"/>
              <a:buAutoNum type="arabicPeriod"/>
            </a:pPr>
            <a:r>
              <a:rPr lang="ka-GE" sz="2400" dirty="0"/>
              <a:t>რამდენად </a:t>
            </a:r>
            <a:r>
              <a:rPr lang="en-US" sz="2400" dirty="0" err="1"/>
              <a:t>შეუწყობს</a:t>
            </a:r>
            <a:r>
              <a:rPr lang="en-US" sz="2400" dirty="0"/>
              <a:t> </a:t>
            </a:r>
            <a:r>
              <a:rPr lang="en-US" sz="2400" dirty="0" err="1"/>
              <a:t>სავალდებულო</a:t>
            </a:r>
            <a:r>
              <a:rPr lang="en-US" sz="2400" dirty="0"/>
              <a:t> </a:t>
            </a:r>
            <a:r>
              <a:rPr lang="en-US" sz="2400" dirty="0" err="1"/>
              <a:t>კერძო</a:t>
            </a:r>
            <a:r>
              <a:rPr lang="en-US" sz="2400" dirty="0"/>
              <a:t> </a:t>
            </a:r>
            <a:r>
              <a:rPr lang="en-US" sz="2400" dirty="0" err="1"/>
              <a:t>დაზღვევის</a:t>
            </a:r>
            <a:r>
              <a:rPr lang="en-US" sz="2400" dirty="0"/>
              <a:t> </a:t>
            </a:r>
            <a:r>
              <a:rPr lang="en-US" sz="2400" dirty="0" err="1"/>
              <a:t>განვითარება</a:t>
            </a:r>
            <a:r>
              <a:rPr lang="en-US" sz="2400" dirty="0"/>
              <a:t> (</a:t>
            </a:r>
            <a:r>
              <a:rPr lang="en-US" sz="2400" dirty="0" err="1"/>
              <a:t>მაგ</a:t>
            </a:r>
            <a:r>
              <a:rPr lang="en-US" sz="2400" dirty="0"/>
              <a:t>. </a:t>
            </a:r>
            <a:r>
              <a:rPr lang="en-US" sz="2400" dirty="0" err="1"/>
              <a:t>ფორმალურ</a:t>
            </a:r>
            <a:r>
              <a:rPr lang="en-US" sz="2400" dirty="0"/>
              <a:t> </a:t>
            </a:r>
            <a:r>
              <a:rPr lang="en-US" sz="2400" dirty="0" err="1"/>
              <a:t>სექტორში</a:t>
            </a:r>
            <a:r>
              <a:rPr lang="en-US" sz="2400" dirty="0"/>
              <a:t> </a:t>
            </a:r>
            <a:r>
              <a:rPr lang="en-US" sz="2400" dirty="0" err="1"/>
              <a:t>დასაქმებული</a:t>
            </a:r>
            <a:r>
              <a:rPr lang="en-US" sz="2400" dirty="0"/>
              <a:t> </a:t>
            </a:r>
            <a:r>
              <a:rPr lang="en-US" sz="2400" dirty="0" err="1"/>
              <a:t>საშუალო</a:t>
            </a:r>
            <a:r>
              <a:rPr lang="en-US" sz="2400" dirty="0"/>
              <a:t> </a:t>
            </a:r>
            <a:r>
              <a:rPr lang="en-US" sz="2400" dirty="0" err="1"/>
              <a:t>და</a:t>
            </a:r>
            <a:r>
              <a:rPr lang="en-US" sz="2400" dirty="0"/>
              <a:t> </a:t>
            </a:r>
            <a:r>
              <a:rPr lang="en-US" sz="2400" dirty="0" err="1"/>
              <a:t>მაღალი</a:t>
            </a:r>
            <a:r>
              <a:rPr lang="en-US" sz="2400" dirty="0"/>
              <a:t> </a:t>
            </a:r>
            <a:r>
              <a:rPr lang="en-US" sz="2400" dirty="0" err="1"/>
              <a:t>შემოსავლების</a:t>
            </a:r>
            <a:r>
              <a:rPr lang="en-US" sz="2400" dirty="0"/>
              <a:t> </a:t>
            </a:r>
            <a:r>
              <a:rPr lang="en-US" sz="2400" dirty="0" err="1"/>
              <a:t>მქონე</a:t>
            </a:r>
            <a:r>
              <a:rPr lang="en-US" sz="2400" dirty="0"/>
              <a:t> </a:t>
            </a:r>
            <a:r>
              <a:rPr lang="en-US" sz="2400" dirty="0" err="1"/>
              <a:t>პირების</a:t>
            </a:r>
            <a:r>
              <a:rPr lang="en-US" sz="2400" dirty="0"/>
              <a:t>) </a:t>
            </a:r>
            <a:r>
              <a:rPr lang="en-US" sz="2400" dirty="0" err="1"/>
              <a:t>სერვისებზე</a:t>
            </a:r>
            <a:r>
              <a:rPr lang="en-US" sz="2400" dirty="0"/>
              <a:t> </a:t>
            </a:r>
            <a:r>
              <a:rPr lang="en-US" sz="2400" dirty="0" err="1"/>
              <a:t>უნივერსალური</a:t>
            </a:r>
            <a:r>
              <a:rPr lang="en-US" sz="2400" dirty="0"/>
              <a:t> </a:t>
            </a:r>
            <a:r>
              <a:rPr lang="en-US" sz="2400" dirty="0" err="1"/>
              <a:t>მოცვის</a:t>
            </a:r>
            <a:r>
              <a:rPr lang="en-US" sz="2400" dirty="0"/>
              <a:t> </a:t>
            </a:r>
            <a:r>
              <a:rPr lang="en-US" sz="2400" dirty="0" err="1"/>
              <a:t>ზრდას</a:t>
            </a:r>
            <a:r>
              <a:rPr lang="en-US" sz="2400" dirty="0"/>
              <a:t> </a:t>
            </a:r>
            <a:r>
              <a:rPr lang="en-US" sz="2400" dirty="0" err="1"/>
              <a:t>და</a:t>
            </a:r>
            <a:r>
              <a:rPr lang="en-US" sz="2400" dirty="0"/>
              <a:t> </a:t>
            </a:r>
            <a:r>
              <a:rPr lang="en-US" sz="2400" dirty="0" err="1"/>
              <a:t>თვლით</a:t>
            </a:r>
            <a:r>
              <a:rPr lang="en-US" sz="2400" dirty="0"/>
              <a:t> </a:t>
            </a:r>
            <a:r>
              <a:rPr lang="en-US" sz="2400" dirty="0" err="1"/>
              <a:t>თუ</a:t>
            </a:r>
            <a:r>
              <a:rPr lang="en-US" sz="2400" dirty="0"/>
              <a:t> </a:t>
            </a:r>
            <a:r>
              <a:rPr lang="en-US" sz="2400" dirty="0" err="1"/>
              <a:t>არა</a:t>
            </a:r>
            <a:r>
              <a:rPr lang="en-US" sz="2400" dirty="0"/>
              <a:t>, </a:t>
            </a:r>
            <a:r>
              <a:rPr lang="en-US" sz="2400" dirty="0" err="1"/>
              <a:t>რომ</a:t>
            </a:r>
            <a:r>
              <a:rPr lang="en-US" sz="2400" dirty="0"/>
              <a:t> </a:t>
            </a:r>
            <a:r>
              <a:rPr lang="en-US" sz="2400" dirty="0" err="1"/>
              <a:t>კერძო</a:t>
            </a:r>
            <a:r>
              <a:rPr lang="en-US" sz="2400" dirty="0"/>
              <a:t> </a:t>
            </a:r>
            <a:r>
              <a:rPr lang="en-US" sz="2400" dirty="0" err="1"/>
              <a:t>დაზღვევის</a:t>
            </a:r>
            <a:r>
              <a:rPr lang="en-US" sz="2400" dirty="0"/>
              <a:t> </a:t>
            </a:r>
            <a:r>
              <a:rPr lang="en-US" sz="2400" dirty="0" err="1"/>
              <a:t>სავალდებულო</a:t>
            </a:r>
            <a:r>
              <a:rPr lang="en-US" sz="2400" dirty="0"/>
              <a:t> </a:t>
            </a:r>
            <a:r>
              <a:rPr lang="en-US" sz="2400" dirty="0" err="1"/>
              <a:t>განვითარება</a:t>
            </a:r>
            <a:r>
              <a:rPr lang="en-US" sz="2400" dirty="0"/>
              <a:t> </a:t>
            </a:r>
            <a:r>
              <a:rPr lang="en-US" sz="2400" dirty="0" err="1"/>
              <a:t>იქნება</a:t>
            </a:r>
            <a:r>
              <a:rPr lang="en-US" sz="2400" dirty="0"/>
              <a:t> </a:t>
            </a:r>
            <a:r>
              <a:rPr lang="en-US" sz="2400" dirty="0" err="1"/>
              <a:t>ჯანმოს</a:t>
            </a:r>
            <a:r>
              <a:rPr lang="en-US" sz="2400" dirty="0"/>
              <a:t> </a:t>
            </a:r>
            <a:r>
              <a:rPr lang="en-US" sz="2400" dirty="0" err="1"/>
              <a:t>უნივერსალიზმის</a:t>
            </a:r>
            <a:r>
              <a:rPr lang="en-US" sz="2400" dirty="0"/>
              <a:t> </a:t>
            </a:r>
            <a:r>
              <a:rPr lang="en-US" sz="2400" dirty="0" err="1"/>
              <a:t>განმარტებიდან</a:t>
            </a:r>
            <a:r>
              <a:rPr lang="en-US" sz="2400" dirty="0"/>
              <a:t> </a:t>
            </a:r>
            <a:r>
              <a:rPr lang="en-US" sz="2400" dirty="0" err="1"/>
              <a:t>გადახვევა</a:t>
            </a:r>
            <a:r>
              <a:rPr lang="en-US" sz="2400" dirty="0"/>
              <a:t>?</a:t>
            </a:r>
          </a:p>
          <a:p>
            <a:pPr marL="514350" indent="-514350">
              <a:buFont typeface="+mj-lt"/>
              <a:buAutoNum type="arabicPeriod"/>
            </a:pPr>
            <a:endParaRPr lang="en-US" sz="2400" dirty="0"/>
          </a:p>
        </p:txBody>
      </p:sp>
    </p:spTree>
    <p:extLst>
      <p:ext uri="{BB962C8B-B14F-4D97-AF65-F5344CB8AC3E}">
        <p14:creationId xmlns:p14="http://schemas.microsoft.com/office/powerpoint/2010/main" val="8744761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362</TotalTime>
  <Words>1760</Words>
  <Application>Microsoft Macintosh PowerPoint</Application>
  <PresentationFormat>Widescreen</PresentationFormat>
  <Paragraphs>207</Paragraphs>
  <Slides>22</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Sylfaen</vt:lpstr>
      <vt:lpstr>Office Theme</vt:lpstr>
      <vt:lpstr>საქართველოში მოქმედი ჯანდაცვის სისტემის მოდელების ზემოქმედება ქვეყნის მოსახლეობის ფინანსურ დაცულობასა და ჯანმრთელობის მდგომარეობაზე </vt:lpstr>
      <vt:lpstr>მიზანი</vt:lpstr>
      <vt:lpstr>თემის აქტუალობა </vt:lpstr>
      <vt:lpstr>ნაშრომის სიახლე</vt:lpstr>
      <vt:lpstr>საკვლევი კითხვები</vt:lpstr>
      <vt:lpstr>კვლევის მიმართულებები:</vt:lpstr>
      <vt:lpstr>კვლევის მიზანი:</vt:lpstr>
      <vt:lpstr>მეთოდოლოგია - ექსპერტების შეფასება </vt:lpstr>
      <vt:lpstr>საკვლევი კითხვები (1): </vt:lpstr>
      <vt:lpstr>საკვლევი კითხვები (2): </vt:lpstr>
      <vt:lpstr>1. რა არის უნივერსალური მოცვა და გადადგა თუ არა ქვეყანამ ნაბიჯები სერვისებზე უნივერსალური მოცვის მიმართულებით? </vt:lpstr>
      <vt:lpstr>2. უნივერსალური მოცვა, თუ მიზნობრივი ჯგუფების დაფინანსება?  </vt:lpstr>
      <vt:lpstr>3. სავალდებულო კერძო დაზღვევის განვითარება, როგორც სერვისებზე უნივერსალური მოცვის ზრდას ერთ-ერთი გზა </vt:lpstr>
      <vt:lpstr>4. სავალდებულო დაზღვევის შენატანი, თუ ზოგადი საბიუჯეტო გადასახადი?</vt:lpstr>
      <vt:lpstr>5. კერძო, თუ სახელმწიფო შემსყიდველი, თუ სხვა?</vt:lpstr>
      <vt:lpstr>5. კერძო, თუ სახელმწიფო შემსყიდველი, თუ სხვა?</vt:lpstr>
      <vt:lpstr>5. კერძო, თუ სახელმწიფო შემსყიდველი, თუ სხვა?</vt:lpstr>
      <vt:lpstr>6. რა არის საყოველთაო ჯანდაცვის პროგრამის ადმინისტრირების ეფექტიანობის გაუმჯობესების საუკეთესო გზა?  </vt:lpstr>
      <vt:lpstr>7. როგორ უნდა გაუმჯობესდეს ჯანდაცვის სისტემის ეფექტიანობა/ეფექტურობა? (1)</vt:lpstr>
      <vt:lpstr>7. როგორ უნდა გაუმჯობესდეს ჯანდაცვის სისტემის ეფექტიანობა/ეფექტურობა? (2)</vt:lpstr>
      <vt:lpstr>დისერტაციის შესრულების სავარაუდო გრაფიკი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ხარჯთსარგებლიანობის ანალიზი: მიმოხილვა</dc:title>
  <dc:creator>Microsoft Office User</dc:creator>
  <cp:lastModifiedBy>Microsoft Office User</cp:lastModifiedBy>
  <cp:revision>37</cp:revision>
  <dcterms:created xsi:type="dcterms:W3CDTF">2019-04-18T00:08:45Z</dcterms:created>
  <dcterms:modified xsi:type="dcterms:W3CDTF">2020-03-06T02:21:35Z</dcterms:modified>
</cp:coreProperties>
</file>